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29"/>
  </p:notesMasterIdLst>
  <p:handoutMasterIdLst>
    <p:handoutMasterId r:id="rId30"/>
  </p:handoutMasterIdLst>
  <p:sldIdLst>
    <p:sldId id="259" r:id="rId4"/>
    <p:sldId id="257" r:id="rId5"/>
    <p:sldId id="303" r:id="rId6"/>
    <p:sldId id="302" r:id="rId7"/>
    <p:sldId id="304" r:id="rId8"/>
    <p:sldId id="290" r:id="rId9"/>
    <p:sldId id="288" r:id="rId10"/>
    <p:sldId id="307" r:id="rId11"/>
    <p:sldId id="308" r:id="rId12"/>
    <p:sldId id="315" r:id="rId13"/>
    <p:sldId id="260" r:id="rId14"/>
    <p:sldId id="289" r:id="rId15"/>
    <p:sldId id="309" r:id="rId16"/>
    <p:sldId id="310" r:id="rId17"/>
    <p:sldId id="311" r:id="rId18"/>
    <p:sldId id="312" r:id="rId19"/>
    <p:sldId id="313" r:id="rId20"/>
    <p:sldId id="314" r:id="rId21"/>
    <p:sldId id="316" r:id="rId22"/>
    <p:sldId id="317" r:id="rId23"/>
    <p:sldId id="318" r:id="rId24"/>
    <p:sldId id="319" r:id="rId25"/>
    <p:sldId id="320" r:id="rId26"/>
    <p:sldId id="321"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11E29B-C0EB-5E6C-0720-E498E887E4EB}" v="1" dt="2024-09-27T17:28:38.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9"/>
    <p:restoredTop sz="94638"/>
  </p:normalViewPr>
  <p:slideViewPr>
    <p:cSldViewPr snapToGrid="0">
      <p:cViewPr varScale="1">
        <p:scale>
          <a:sx n="128" d="100"/>
          <a:sy n="128" d="100"/>
        </p:scale>
        <p:origin x="7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uan Dat 20225278" userId="S::dat.nt225278@sis.hust.edu.vn::ac16754e-cdec-4821-8d36-82bba89eb489" providerId="AD" clId="Web-{C911E29B-C0EB-5E6C-0720-E498E887E4EB}"/>
    <pc:docChg chg="modSld">
      <pc:chgData name="Nguyen Tuan Dat 20225278" userId="S::dat.nt225278@sis.hust.edu.vn::ac16754e-cdec-4821-8d36-82bba89eb489" providerId="AD" clId="Web-{C911E29B-C0EB-5E6C-0720-E498E887E4EB}" dt="2024-09-27T17:28:38.561" v="0" actId="1076"/>
      <pc:docMkLst>
        <pc:docMk/>
      </pc:docMkLst>
      <pc:sldChg chg="modSp">
        <pc:chgData name="Nguyen Tuan Dat 20225278" userId="S::dat.nt225278@sis.hust.edu.vn::ac16754e-cdec-4821-8d36-82bba89eb489" providerId="AD" clId="Web-{C911E29B-C0EB-5E6C-0720-E498E887E4EB}" dt="2024-09-27T17:28:38.561" v="0" actId="1076"/>
        <pc:sldMkLst>
          <pc:docMk/>
          <pc:sldMk cId="3823463383" sldId="320"/>
        </pc:sldMkLst>
        <pc:picChg chg="mod">
          <ac:chgData name="Nguyen Tuan Dat 20225278" userId="S::dat.nt225278@sis.hust.edu.vn::ac16754e-cdec-4821-8d36-82bba89eb489" providerId="AD" clId="Web-{C911E29B-C0EB-5E6C-0720-E498E887E4EB}" dt="2024-09-27T17:28:38.561" v="0" actId="1076"/>
          <ac:picMkLst>
            <pc:docMk/>
            <pc:sldMk cId="3823463383" sldId="320"/>
            <ac:picMk id="7" creationId="{ADD6E1F0-71A9-5456-59EA-D8085523804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9/29/2024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9/29/2024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9/29/2024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9/29/2024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9/29/2024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9/29/2024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9/29/2024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9/29/2024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9/29/2024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9/29/2024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9/29/2024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9/29/2024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D84539-30C4-3B52-3C6A-246863D6F9AA}"/>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17798E13-C27F-8F5E-2900-276A234D8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14A89B-41F6-2EE7-FF89-E68E29AD17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latin typeface="+mj-lt"/>
                <a:ea typeface="+mj-ea"/>
                <a:cs typeface="+mj-cs"/>
              </a:rPr>
              <a:t>Một</a:t>
            </a:r>
            <a:r>
              <a:rPr lang="en-US" sz="3200" kern="1200" dirty="0">
                <a:latin typeface="+mj-lt"/>
                <a:ea typeface="+mj-ea"/>
                <a:cs typeface="+mj-cs"/>
              </a:rPr>
              <a:t> </a:t>
            </a:r>
            <a:r>
              <a:rPr lang="en-US" sz="3200" kern="1200" dirty="0" err="1">
                <a:latin typeface="+mj-lt"/>
                <a:ea typeface="+mj-ea"/>
                <a:cs typeface="+mj-cs"/>
              </a:rPr>
              <a:t>số</a:t>
            </a:r>
            <a:r>
              <a:rPr lang="en-US" sz="3200" kern="1200" dirty="0">
                <a:latin typeface="+mj-lt"/>
                <a:ea typeface="+mj-ea"/>
                <a:cs typeface="+mj-cs"/>
              </a:rPr>
              <a:t> </a:t>
            </a:r>
            <a:r>
              <a:rPr lang="en-US" sz="3200" kern="1200" dirty="0" err="1">
                <a:latin typeface="+mj-lt"/>
                <a:ea typeface="+mj-ea"/>
                <a:cs typeface="+mj-cs"/>
              </a:rPr>
              <a:t>trường</a:t>
            </a:r>
            <a:r>
              <a:rPr lang="en-US" sz="3200" kern="1200" dirty="0">
                <a:latin typeface="+mj-lt"/>
                <a:ea typeface="+mj-ea"/>
                <a:cs typeface="+mj-cs"/>
              </a:rPr>
              <a:t> </a:t>
            </a:r>
            <a:r>
              <a:rPr lang="en-US" sz="3200" kern="1200" dirty="0" err="1">
                <a:latin typeface="+mj-lt"/>
                <a:ea typeface="+mj-ea"/>
                <a:cs typeface="+mj-cs"/>
              </a:rPr>
              <a:t>hợp</a:t>
            </a:r>
            <a:r>
              <a:rPr lang="en-US" sz="3200" kern="1200" dirty="0">
                <a:latin typeface="+mj-lt"/>
                <a:ea typeface="+mj-ea"/>
                <a:cs typeface="+mj-cs"/>
              </a:rPr>
              <a:t> </a:t>
            </a:r>
            <a:r>
              <a:rPr lang="en-US" sz="3200" kern="1200" dirty="0" err="1">
                <a:latin typeface="+mj-lt"/>
                <a:ea typeface="+mj-ea"/>
                <a:cs typeface="+mj-cs"/>
              </a:rPr>
              <a:t>sử</a:t>
            </a:r>
            <a:r>
              <a:rPr lang="en-US" sz="3200" kern="1200" dirty="0">
                <a:latin typeface="+mj-lt"/>
                <a:ea typeface="+mj-ea"/>
                <a:cs typeface="+mj-cs"/>
              </a:rPr>
              <a:t> </a:t>
            </a:r>
            <a:r>
              <a:rPr lang="en-US" sz="3200" kern="1200" dirty="0" err="1">
                <a:latin typeface="+mj-lt"/>
                <a:ea typeface="+mj-ea"/>
                <a:cs typeface="+mj-cs"/>
              </a:rPr>
              <a:t>dụng</a:t>
            </a:r>
            <a:r>
              <a:rPr lang="en-US" sz="3200" kern="1200" dirty="0">
                <a:latin typeface="+mj-lt"/>
                <a:ea typeface="+mj-ea"/>
                <a:cs typeface="+mj-cs"/>
              </a:rPr>
              <a:t> SVD </a:t>
            </a:r>
            <a:r>
              <a:rPr lang="en-US" sz="3200" kern="1200" dirty="0" err="1">
                <a:latin typeface="+mj-lt"/>
                <a:ea typeface="+mj-ea"/>
                <a:cs typeface="+mj-cs"/>
              </a:rPr>
              <a:t>hoặc</a:t>
            </a:r>
            <a:r>
              <a:rPr lang="en-US" sz="3200" kern="1200" dirty="0">
                <a:latin typeface="+mj-lt"/>
                <a:ea typeface="+mj-ea"/>
                <a:cs typeface="+mj-cs"/>
              </a:rPr>
              <a:t> PCA</a:t>
            </a:r>
          </a:p>
        </p:txBody>
      </p:sp>
      <p:sp>
        <p:nvSpPr>
          <p:cNvPr id="4" name="Slide Number Placeholder 3">
            <a:extLst>
              <a:ext uri="{FF2B5EF4-FFF2-40B4-BE49-F238E27FC236}">
                <a16:creationId xmlns:a16="http://schemas.microsoft.com/office/drawing/2014/main" id="{AD4516C5-3F65-A21E-559F-2F9BAFD7D27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10</a:t>
            </a:fld>
            <a:endParaRPr lang="en-US">
              <a:solidFill>
                <a:schemeClr val="tx1">
                  <a:tint val="75000"/>
                </a:schemeClr>
              </a:solidFill>
              <a:latin typeface="+mn-lt"/>
              <a:ea typeface="+mn-ea"/>
              <a:cs typeface="+mn-cs"/>
            </a:endParaRPr>
          </a:p>
        </p:txBody>
      </p:sp>
      <p:sp>
        <p:nvSpPr>
          <p:cNvPr id="7" name="Content Placeholder 4">
            <a:extLst>
              <a:ext uri="{FF2B5EF4-FFF2-40B4-BE49-F238E27FC236}">
                <a16:creationId xmlns:a16="http://schemas.microsoft.com/office/drawing/2014/main" id="{0A4C3BBB-D617-A3BF-73DD-D4B2C5A56847}"/>
              </a:ext>
            </a:extLst>
          </p:cNvPr>
          <p:cNvSpPr txBox="1">
            <a:spLocks/>
          </p:cNvSpPr>
          <p:nvPr/>
        </p:nvSpPr>
        <p:spPr>
          <a:xfrm>
            <a:off x="315876" y="1629788"/>
            <a:ext cx="11514528" cy="4909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VN" dirty="0"/>
          </a:p>
        </p:txBody>
      </p:sp>
      <p:sp>
        <p:nvSpPr>
          <p:cNvPr id="5" name="Content Placeholder 4">
            <a:extLst>
              <a:ext uri="{FF2B5EF4-FFF2-40B4-BE49-F238E27FC236}">
                <a16:creationId xmlns:a16="http://schemas.microsoft.com/office/drawing/2014/main" id="{4B0481EE-2BE6-7C6C-6A78-F02DC3198254}"/>
              </a:ext>
            </a:extLst>
          </p:cNvPr>
          <p:cNvSpPr>
            <a:spLocks noGrp="1"/>
          </p:cNvSpPr>
          <p:nvPr>
            <p:ph sz="quarter" idx="13"/>
          </p:nvPr>
        </p:nvSpPr>
        <p:spPr>
          <a:xfrm>
            <a:off x="315876" y="1447225"/>
            <a:ext cx="11514528" cy="4909124"/>
          </a:xfrm>
        </p:spPr>
        <p:txBody>
          <a:bodyPr/>
          <a:lstStyle/>
          <a:p>
            <a:r>
              <a:rPr lang="en-VN" dirty="0"/>
              <a:t>Một số trường hợp có thể sử dụng SVD có thể kể đến như:</a:t>
            </a:r>
          </a:p>
          <a:p>
            <a:pPr marL="0" indent="0">
              <a:buNone/>
            </a:pPr>
            <a:r>
              <a:rPr lang="en-VN" dirty="0"/>
              <a:t>	+ LSA : Latent Semantic Analysis, Recommendation System</a:t>
            </a:r>
          </a:p>
          <a:p>
            <a:pPr marL="0" indent="0">
              <a:buNone/>
            </a:pPr>
            <a:r>
              <a:rPr lang="en-VN" dirty="0"/>
              <a:t>	+ Khi cần giảm số chiều của dữ liệu mà không quan tâm đến phương sai của dữ liệu</a:t>
            </a:r>
          </a:p>
          <a:p>
            <a:pPr marL="0" indent="0">
              <a:buNone/>
            </a:pPr>
            <a:r>
              <a:rPr lang="en-VN" dirty="0"/>
              <a:t>	+ Khi cần xử lý ảnh, nén dữ liệu</a:t>
            </a:r>
          </a:p>
          <a:p>
            <a:r>
              <a:rPr lang="en-VN" dirty="0"/>
              <a:t>Một số trường hợp có thể sử dụng PCA có thể kể đến như:</a:t>
            </a:r>
          </a:p>
          <a:p>
            <a:pPr marL="0" indent="0">
              <a:buNone/>
            </a:pPr>
            <a:r>
              <a:rPr lang="en-VN" dirty="0"/>
              <a:t>	+ Khi muốn giảm số chiều mà giữ lại lượng phương sai lớn nhất có thể</a:t>
            </a:r>
          </a:p>
        </p:txBody>
      </p:sp>
    </p:spTree>
    <p:extLst>
      <p:ext uri="{BB962C8B-B14F-4D97-AF65-F5344CB8AC3E}">
        <p14:creationId xmlns:p14="http://schemas.microsoft.com/office/powerpoint/2010/main" val="120705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Analysis</a:t>
            </a:r>
            <a:endParaRPr lang="en-US" sz="3200" kern="1200" dirty="0">
              <a:latin typeface="+mj-lt"/>
              <a:ea typeface="+mj-ea"/>
              <a:cs typeface="+mj-cs"/>
            </a:endParaRPr>
          </a:p>
        </p:txBody>
      </p:sp>
      <p:pic>
        <p:nvPicPr>
          <p:cNvPr id="6" name="Content Placeholder 5" descr="A diagram of a function&#10;&#10;Description automatically generated">
            <a:extLst>
              <a:ext uri="{FF2B5EF4-FFF2-40B4-BE49-F238E27FC236}">
                <a16:creationId xmlns:a16="http://schemas.microsoft.com/office/drawing/2014/main" id="{C6C0D5F6-82BA-3602-D92B-1686228C5CE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2009675"/>
            <a:ext cx="8514981" cy="3725303"/>
          </a:xfrm>
          <a:prstGeom prst="rect">
            <a:avLst/>
          </a:prstGeom>
        </p:spPr>
      </p:pic>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11</a:t>
            </a:fld>
            <a:endParaRPr lang="en-US">
              <a:solidFill>
                <a:schemeClr val="tx1">
                  <a:tint val="75000"/>
                </a:schemeClr>
              </a:solidFill>
              <a:latin typeface="+mn-lt"/>
              <a:ea typeface="+mn-ea"/>
              <a:cs typeface="+mn-cs"/>
            </a:endParaRPr>
          </a:p>
        </p:txBody>
      </p:sp>
      <p:pic>
        <p:nvPicPr>
          <p:cNvPr id="5" name="Picture 4" descr="A diagram of a graph&#10;&#10;Description automatically generated">
            <a:extLst>
              <a:ext uri="{FF2B5EF4-FFF2-40B4-BE49-F238E27FC236}">
                <a16:creationId xmlns:a16="http://schemas.microsoft.com/office/drawing/2014/main" id="{19BA1F26-A8FF-4088-18FA-9AB00FC3E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630" y="1599286"/>
            <a:ext cx="2939798" cy="4546080"/>
          </a:xfrm>
          <a:prstGeom prst="rect">
            <a:avLst/>
          </a:prstGeom>
        </p:spPr>
      </p:pic>
    </p:spTree>
    <p:extLst>
      <p:ext uri="{BB962C8B-B14F-4D97-AF65-F5344CB8AC3E}">
        <p14:creationId xmlns:p14="http://schemas.microsoft.com/office/powerpoint/2010/main" val="22143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Principal Component </a:t>
            </a:r>
            <a:r>
              <a:rPr lang="en-US" sz="3200" dirty="0">
                <a:latin typeface="+mj-lt"/>
                <a:ea typeface="+mj-ea"/>
                <a:cs typeface="+mj-cs"/>
              </a:rPr>
              <a:t>Analysis</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12</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2C9729E-B7D7-3BC5-D968-636031196018}"/>
                  </a:ext>
                </a:extLst>
              </p:cNvPr>
              <p:cNvSpPr>
                <a:spLocks noGrp="1"/>
              </p:cNvSpPr>
              <p:nvPr>
                <p:ph sz="quarter" idx="13"/>
              </p:nvPr>
            </p:nvSpPr>
            <p:spPr>
              <a:xfrm>
                <a:off x="338736" y="1629788"/>
                <a:ext cx="11514528" cy="4909124"/>
              </a:xfrm>
            </p:spPr>
            <p:txBody>
              <a:bodyPr/>
              <a:lstStyle/>
              <a:p>
                <a:r>
                  <a:rPr lang="en-VN" dirty="0"/>
                  <a:t>PCA là phương pháp đi tìm một phép xoay trục toạ độ, để tìm một hệ trục toạ độ mới sao cho trong hệ này thì thông tin của dữ liệu tập trung chủ yếu ở một vài trục toạ độ. </a:t>
                </a:r>
              </a:p>
              <a:p>
                <a:r>
                  <a:rPr lang="en-VN" dirty="0"/>
                  <a:t>Giả sử hệ cơ sở trục chuẩn mới tìm được là </a:t>
                </a:r>
                <a14:m>
                  <m:oMath xmlns:m="http://schemas.openxmlformats.org/officeDocument/2006/math">
                    <m:r>
                      <m:rPr>
                        <m:sty m:val="p"/>
                      </m:rPr>
                      <a:rPr lang="en-VN" i="1" dirty="0">
                        <a:latin typeface="Cambria Math" panose="02040503050406030204" pitchFamily="18" charset="0"/>
                      </a:rPr>
                      <m:t>U</m:t>
                    </m:r>
                  </m:oMath>
                </a14:m>
                <a:r>
                  <a:rPr lang="en-VN" dirty="0"/>
                  <a:t>. Ta muốn giữ lại </a:t>
                </a:r>
                <a14:m>
                  <m:oMath xmlns:m="http://schemas.openxmlformats.org/officeDocument/2006/math">
                    <m:r>
                      <m:rPr>
                        <m:sty m:val="p"/>
                      </m:rPr>
                      <a:rPr lang="en-VN" i="1" dirty="0">
                        <a:latin typeface="Cambria Math" panose="02040503050406030204" pitchFamily="18" charset="0"/>
                      </a:rPr>
                      <m:t>K</m:t>
                    </m:r>
                  </m:oMath>
                </a14:m>
                <a:r>
                  <a:rPr lang="en-VN" dirty="0"/>
                  <a:t> toạ độ trong hệ cơ sở mới này. Như vậy, đặt </a:t>
                </a:r>
                <a14:m>
                  <m:oMath xmlns:m="http://schemas.openxmlformats.org/officeDocument/2006/math">
                    <m:r>
                      <m:rPr>
                        <m:sty m:val="p"/>
                      </m:rPr>
                      <a:rPr lang="en-VN" i="1" dirty="0">
                        <a:latin typeface="Cambria Math" panose="02040503050406030204" pitchFamily="18" charset="0"/>
                      </a:rPr>
                      <m:t>U</m:t>
                    </m:r>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U</m:t>
                        </m:r>
                      </m:e>
                      <m:sub>
                        <m:r>
                          <m:rPr>
                            <m:sty m:val="p"/>
                          </m:rPr>
                          <a:rPr lang="vi-VN" i="1" dirty="0" smtClean="0">
                            <a:latin typeface="Cambria Math" panose="02040503050406030204" pitchFamily="18" charset="0"/>
                          </a:rPr>
                          <m:t>K</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acc>
                          <m:accPr>
                            <m:chr m:val="̂"/>
                            <m:ctrlPr>
                              <a:rPr lang="vi-VN" b="0" i="1" dirty="0" smtClean="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Sub>
                    <m:r>
                      <a:rPr lang="vi-VN" b="0" i="1" dirty="0" smtClean="0">
                        <a:latin typeface="Cambria Math" panose="02040503050406030204" pitchFamily="18" charset="0"/>
                      </a:rPr>
                      <m:t>]</m:t>
                    </m:r>
                  </m:oMath>
                </a14:m>
                <a:r>
                  <a:rPr lang="en-VN" dirty="0"/>
                  <a:t> là một hệ trực chuẩn với </a:t>
                </a:r>
                <a14:m>
                  <m:oMath xmlns:m="http://schemas.openxmlformats.org/officeDocument/2006/math">
                    <m:sSub>
                      <m:sSubPr>
                        <m:ctrlPr>
                          <a:rPr lang="vi-VN" b="0" i="1" dirty="0" smtClean="0">
                            <a:latin typeface="Cambria Math" panose="02040503050406030204" pitchFamily="18" charset="0"/>
                          </a:rPr>
                        </m:ctrlPr>
                      </m:sSubPr>
                      <m:e>
                        <m:r>
                          <m:rPr>
                            <m:sty m:val="p"/>
                          </m:rPr>
                          <a:rPr lang="en-VN" i="1" dirty="0">
                            <a:latin typeface="Cambria Math" panose="02040503050406030204" pitchFamily="18" charset="0"/>
                          </a:rPr>
                          <m:t>U</m:t>
                        </m:r>
                      </m:e>
                      <m:sub>
                        <m:r>
                          <m:rPr>
                            <m:sty m:val="p"/>
                          </m:rPr>
                          <a:rPr lang="vi-VN" i="1" dirty="0">
                            <a:latin typeface="Cambria Math" panose="02040503050406030204" pitchFamily="18" charset="0"/>
                          </a:rPr>
                          <m:t>K</m:t>
                        </m:r>
                      </m:sub>
                    </m:sSub>
                  </m:oMath>
                </a14:m>
                <a:r>
                  <a:rPr lang="en-VN" dirty="0"/>
                  <a:t> là ma trận tạo bởi </a:t>
                </a:r>
                <a14:m>
                  <m:oMath xmlns:m="http://schemas.openxmlformats.org/officeDocument/2006/math">
                    <m:r>
                      <m:rPr>
                        <m:sty m:val="p"/>
                      </m:rPr>
                      <a:rPr lang="en-VN" i="1" dirty="0">
                        <a:latin typeface="Cambria Math" panose="02040503050406030204" pitchFamily="18" charset="0"/>
                      </a:rPr>
                      <m:t>K</m:t>
                    </m:r>
                  </m:oMath>
                </a14:m>
                <a:r>
                  <a:rPr lang="en-VN" dirty="0"/>
                  <a:t> cột đầu tiên của </a:t>
                </a:r>
                <a14:m>
                  <m:oMath xmlns:m="http://schemas.openxmlformats.org/officeDocument/2006/math">
                    <m:r>
                      <m:rPr>
                        <m:sty m:val="p"/>
                      </m:rPr>
                      <a:rPr lang="en-VN" i="1" dirty="0">
                        <a:latin typeface="Cambria Math" panose="02040503050406030204" pitchFamily="18" charset="0"/>
                      </a:rPr>
                      <m:t>U</m:t>
                    </m:r>
                  </m:oMath>
                </a14:m>
                <a:r>
                  <a:rPr lang="en-VN" dirty="0"/>
                  <a:t>. Ta có thể viết </a:t>
                </a:r>
              </a:p>
              <a:p>
                <a:pPr marL="457200" lvl="1" indent="0">
                  <a:buNone/>
                </a:pPr>
                <a14:m>
                  <m:oMathPara xmlns:m="http://schemas.openxmlformats.org/officeDocument/2006/math">
                    <m:oMathParaPr>
                      <m:jc m:val="centerGroup"/>
                    </m:oMathParaPr>
                    <m:oMath xmlns:m="http://schemas.openxmlformats.org/officeDocument/2006/math">
                      <m:r>
                        <m:rPr>
                          <m:sty m:val="p"/>
                        </m:rPr>
                        <a:rPr lang="en-VN" i="1" dirty="0">
                          <a:latin typeface="Cambria Math" panose="02040503050406030204" pitchFamily="18" charset="0"/>
                        </a:rPr>
                        <m:t>X</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U</m:t>
                          </m:r>
                        </m:e>
                        <m:sub>
                          <m:r>
                            <m:rPr>
                              <m:sty m:val="p"/>
                            </m:rPr>
                            <a:rPr lang="vi-VN" i="1" dirty="0" smtClean="0">
                              <a:latin typeface="Cambria Math" panose="02040503050406030204" pitchFamily="18" charset="0"/>
                            </a:rPr>
                            <m:t>K</m:t>
                          </m:r>
                        </m:sub>
                      </m:sSub>
                      <m:r>
                        <m:rPr>
                          <m:sty m:val="p"/>
                        </m:rPr>
                        <a:rPr lang="vi-VN" i="1" dirty="0">
                          <a:latin typeface="Cambria Math" panose="02040503050406030204" pitchFamily="18" charset="0"/>
                        </a:rPr>
                        <m:t>Z</m:t>
                      </m:r>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acc>
                            <m:accPr>
                              <m:chr m:val="̂"/>
                              <m:ctrlPr>
                                <a:rPr lang="vi-VN" b="0" i="1" dirty="0" smtClean="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Sub>
                      <m:r>
                        <m:rPr>
                          <m:sty m:val="p"/>
                        </m:rPr>
                        <a:rPr lang="vi-VN" i="1" dirty="0">
                          <a:latin typeface="Cambria Math" panose="02040503050406030204" pitchFamily="18" charset="0"/>
                        </a:rPr>
                        <m:t>Y</m:t>
                      </m:r>
                    </m:oMath>
                  </m:oMathPara>
                </a14:m>
                <a:endParaRPr lang="en-VN" dirty="0"/>
              </a:p>
              <a:p>
                <a:pPr marL="457200" lvl="1" indent="0">
                  <a:buNone/>
                </a:pPr>
                <a:endParaRPr lang="en-VN" dirty="0"/>
              </a:p>
            </p:txBody>
          </p:sp>
        </mc:Choice>
        <mc:Fallback xmlns="">
          <p:sp>
            <p:nvSpPr>
              <p:cNvPr id="5" name="Content Placeholder 4">
                <a:extLst>
                  <a:ext uri="{FF2B5EF4-FFF2-40B4-BE49-F238E27FC236}">
                    <a16:creationId xmlns:a16="http://schemas.microsoft.com/office/drawing/2014/main" id="{B2C9729E-B7D7-3BC5-D968-636031196018}"/>
                  </a:ext>
                </a:extLst>
              </p:cNvPr>
              <p:cNvSpPr>
                <a:spLocks noGrp="1" noRot="1" noChangeAspect="1" noMove="1" noResize="1" noEditPoints="1" noAdjustHandles="1" noChangeArrowheads="1" noChangeShapeType="1" noTextEdit="1"/>
              </p:cNvSpPr>
              <p:nvPr>
                <p:ph sz="quarter" idx="13"/>
              </p:nvPr>
            </p:nvSpPr>
            <p:spPr>
              <a:xfrm>
                <a:off x="338736" y="1629788"/>
                <a:ext cx="11514528" cy="4909124"/>
              </a:xfrm>
              <a:blipFill>
                <a:blip r:embed="rId2"/>
                <a:stretch>
                  <a:fillRect l="-881" t="-2320" r="-1872"/>
                </a:stretch>
              </a:blipFill>
            </p:spPr>
            <p:txBody>
              <a:bodyPr/>
              <a:lstStyle/>
              <a:p>
                <a:r>
                  <a:rPr lang="en-VN">
                    <a:noFill/>
                  </a:rPr>
                  <a:t> </a:t>
                </a:r>
              </a:p>
            </p:txBody>
          </p:sp>
        </mc:Fallback>
      </mc:AlternateContent>
      <p:pic>
        <p:nvPicPr>
          <p:cNvPr id="7" name="Picture 6" descr="A diagram of different types of matrix&#10;&#10;Description automatically generated with medium confidence">
            <a:extLst>
              <a:ext uri="{FF2B5EF4-FFF2-40B4-BE49-F238E27FC236}">
                <a16:creationId xmlns:a16="http://schemas.microsoft.com/office/drawing/2014/main" id="{2E76BAFC-3870-B7C0-54DA-547F73E98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00" y="4470400"/>
            <a:ext cx="6908800" cy="2387600"/>
          </a:xfrm>
          <a:prstGeom prst="rect">
            <a:avLst/>
          </a:prstGeom>
        </p:spPr>
      </p:pic>
    </p:spTree>
    <p:extLst>
      <p:ext uri="{BB962C8B-B14F-4D97-AF65-F5344CB8AC3E}">
        <p14:creationId xmlns:p14="http://schemas.microsoft.com/office/powerpoint/2010/main" val="39511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2242C0-154E-E3BA-987E-31B0894AE9E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7BF7F28-A48A-8FC2-C81E-493F4101D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7F117-884A-EA2A-A371-04B9538530E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t>
            </a:r>
            <a:r>
              <a:rPr lang="en-US" sz="3200">
                <a:latin typeface="+mj-lt"/>
                <a:ea typeface="+mj-ea"/>
                <a:cs typeface="+mj-cs"/>
              </a:rPr>
              <a:t>Analysis</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16DBD507-3E12-9C73-ED34-30AEF9679AB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13</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BFE78A7-900D-F67C-0499-7922DEF8B6ED}"/>
                  </a:ext>
                </a:extLst>
              </p:cNvPr>
              <p:cNvSpPr>
                <a:spLocks noGrp="1"/>
              </p:cNvSpPr>
              <p:nvPr>
                <p:ph sz="quarter" idx="13"/>
              </p:nvPr>
            </p:nvSpPr>
            <p:spPr>
              <a:xfrm>
                <a:off x="338736" y="1629788"/>
                <a:ext cx="11514528" cy="4909124"/>
              </a:xfrm>
            </p:spPr>
            <p:txBody>
              <a:bodyPr/>
              <a:lstStyle/>
              <a:p>
                <a:r>
                  <a:rPr lang="en-VN" dirty="0"/>
                  <a:t>Từ công thức trên, ta suy ra</a:t>
                </a:r>
              </a:p>
              <a:p>
                <a:pPr marL="0" indent="0">
                  <a:buNone/>
                </a:pPr>
                <a:r>
                  <a:rPr lang="en-VN" dirty="0"/>
                  <a:t>	+ </a:t>
                </a:r>
                <a14:m>
                  <m:oMath xmlns:m="http://schemas.openxmlformats.org/officeDocument/2006/math">
                    <m:r>
                      <m:rPr>
                        <m:sty m:val="p"/>
                      </m:rPr>
                      <a:rPr lang="en-VN" i="1" dirty="0" smtClean="0">
                        <a:latin typeface="Cambria Math" panose="02040503050406030204" pitchFamily="18" charset="0"/>
                      </a:rPr>
                      <m:t>Z</m:t>
                    </m:r>
                    <m:r>
                      <a:rPr lang="vi-VN" b="0" i="1" dirty="0" smtClean="0">
                        <a:latin typeface="Cambria Math" panose="02040503050406030204" pitchFamily="18" charset="0"/>
                      </a:rPr>
                      <m:t>= </m:t>
                    </m:r>
                    <m:sSubSup>
                      <m:sSubSupPr>
                        <m:ctrlPr>
                          <a:rPr lang="vi-VN" b="0" i="1" dirty="0" smtClean="0">
                            <a:latin typeface="Cambria Math" panose="02040503050406030204" pitchFamily="18" charset="0"/>
                          </a:rPr>
                        </m:ctrlPr>
                      </m:sSubSupPr>
                      <m:e>
                        <m:r>
                          <m:rPr>
                            <m:sty m:val="p"/>
                          </m:rPr>
                          <a:rPr lang="vi-VN" i="1" dirty="0">
                            <a:latin typeface="Cambria Math" panose="02040503050406030204" pitchFamily="18" charset="0"/>
                          </a:rPr>
                          <m:t>U</m:t>
                        </m:r>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oMath>
                </a14:m>
                <a:endParaRPr lang="vi-VN" dirty="0"/>
              </a:p>
              <a:p>
                <a:pPr marL="0" indent="0">
                  <a:buNone/>
                </a:pPr>
                <a:r>
                  <a:rPr lang="en-VN" dirty="0"/>
                  <a:t>	+ </a:t>
                </a:r>
                <a14:m>
                  <m:oMath xmlns:m="http://schemas.openxmlformats.org/officeDocument/2006/math">
                    <m:r>
                      <m:rPr>
                        <m:sty m:val="p"/>
                      </m:rPr>
                      <a:rPr lang="en-VN" i="1" dirty="0" smtClean="0">
                        <a:latin typeface="Cambria Math" panose="02040503050406030204" pitchFamily="18" charset="0"/>
                      </a:rPr>
                      <m:t>Y</m:t>
                    </m:r>
                    <m:r>
                      <a:rPr lang="vi-VN" b="0" i="1" dirty="0" smtClean="0">
                        <a:latin typeface="Cambria Math" panose="02040503050406030204" pitchFamily="18" charset="0"/>
                      </a:rPr>
                      <m:t>=</m:t>
                    </m:r>
                    <m:sSubSup>
                      <m:sSubSupPr>
                        <m:ctrlPr>
                          <a:rPr lang="vi-VN" b="0" i="1" dirty="0" smtClean="0">
                            <a:latin typeface="Cambria Math" panose="02040503050406030204" pitchFamily="18" charset="0"/>
                          </a:rPr>
                        </m:ctrlPr>
                      </m:sSubSupPr>
                      <m:e>
                        <m:acc>
                          <m:accPr>
                            <m:chr m:val="̂"/>
                            <m:ctrlPr>
                              <a:rPr lang="vi-VN" b="0" i="1" dirty="0" smtClean="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oMath>
                </a14:m>
                <a:endParaRPr lang="en-VN" dirty="0"/>
              </a:p>
              <a:p>
                <a:pPr marL="0" indent="0">
                  <a:buNone/>
                </a:pPr>
                <a:r>
                  <a:rPr lang="en-VN" dirty="0"/>
                  <a:t>- Mục đích của chúng ta là giữ lại phần màu xanh </a:t>
                </a:r>
                <a14:m>
                  <m:oMath xmlns:m="http://schemas.openxmlformats.org/officeDocument/2006/math">
                    <m:sSub>
                      <m:sSubPr>
                        <m:ctrlPr>
                          <a:rPr lang="vi-VN" b="0" i="1" dirty="0" smtClean="0">
                            <a:latin typeface="Cambria Math" panose="02040503050406030204" pitchFamily="18" charset="0"/>
                          </a:rPr>
                        </m:ctrlPr>
                      </m:sSubPr>
                      <m:e>
                        <m:r>
                          <m:rPr>
                            <m:sty m:val="p"/>
                          </m:rPr>
                          <a:rPr lang="en-VN" i="1" dirty="0">
                            <a:latin typeface="Cambria Math" panose="02040503050406030204" pitchFamily="18" charset="0"/>
                          </a:rPr>
                          <m:t>U</m:t>
                        </m:r>
                      </m:e>
                      <m:sub>
                        <m:r>
                          <m:rPr>
                            <m:sty m:val="p"/>
                          </m:rPr>
                          <a:rPr lang="vi-VN" i="1" dirty="0">
                            <a:latin typeface="Cambria Math" panose="02040503050406030204" pitchFamily="18" charset="0"/>
                          </a:rPr>
                          <m:t>K</m:t>
                        </m:r>
                      </m:sub>
                    </m:sSub>
                    <m:r>
                      <m:rPr>
                        <m:sty m:val="p"/>
                      </m:rPr>
                      <a:rPr lang="vi-VN" i="1" dirty="0">
                        <a:latin typeface="Cambria Math" panose="02040503050406030204" pitchFamily="18" charset="0"/>
                      </a:rPr>
                      <m:t>Z</m:t>
                    </m:r>
                  </m:oMath>
                </a14:m>
                <a:r>
                  <a:rPr lang="en-VN" dirty="0"/>
                  <a:t> và thay thế phần màu đỏ </a:t>
                </a:r>
                <a14:m>
                  <m:oMath xmlns:m="http://schemas.openxmlformats.org/officeDocument/2006/math">
                    <m:sSub>
                      <m:sSubPr>
                        <m:ctrlPr>
                          <a:rPr lang="vi-VN" b="0" i="1" dirty="0" smtClean="0">
                            <a:latin typeface="Cambria Math" panose="02040503050406030204" pitchFamily="18" charset="0"/>
                          </a:rPr>
                        </m:ctrlPr>
                      </m:sSubPr>
                      <m:e>
                        <m:acc>
                          <m:accPr>
                            <m:chr m:val="̂"/>
                            <m:ctrlPr>
                              <a:rPr lang="vi-VN" b="0" i="1" dirty="0" smtClean="0">
                                <a:latin typeface="Cambria Math" panose="02040503050406030204" pitchFamily="18" charset="0"/>
                              </a:rPr>
                            </m:ctrlPr>
                          </m:accPr>
                          <m:e>
                            <m:r>
                              <m:rPr>
                                <m:sty m:val="p"/>
                              </m:rPr>
                              <a:rPr lang="en-VN" i="1" dirty="0">
                                <a:latin typeface="Cambria Math" panose="02040503050406030204" pitchFamily="18" charset="0"/>
                              </a:rPr>
                              <m:t>U</m:t>
                            </m:r>
                          </m:e>
                        </m:acc>
                      </m:e>
                      <m:sub>
                        <m:r>
                          <m:rPr>
                            <m:sty m:val="p"/>
                          </m:rPr>
                          <a:rPr lang="vi-VN" i="1" dirty="0">
                            <a:latin typeface="Cambria Math" panose="02040503050406030204" pitchFamily="18" charset="0"/>
                          </a:rPr>
                          <m:t>K</m:t>
                        </m:r>
                      </m:sub>
                    </m:sSub>
                    <m:r>
                      <m:rPr>
                        <m:sty m:val="p"/>
                      </m:rPr>
                      <a:rPr lang="vi-VN" i="1" dirty="0">
                        <a:latin typeface="Cambria Math" panose="02040503050406030204" pitchFamily="18" charset="0"/>
                      </a:rPr>
                      <m:t>X</m:t>
                    </m:r>
                  </m:oMath>
                </a14:m>
                <a:r>
                  <a:rPr lang="en-VN" dirty="0"/>
                  <a:t>  bằng một ma trận không phụ thuộc vào từng điểm dữ liệu.</a:t>
                </a:r>
              </a:p>
              <a:p>
                <a:pPr>
                  <a:buFontTx/>
                  <a:buChar char="-"/>
                </a:pPr>
                <a:r>
                  <a:rPr lang="vi-VN" dirty="0"/>
                  <a:t>Cụ thể, ta sẽ xấp xỉ </a:t>
                </a:r>
                <a14:m>
                  <m:oMath xmlns:m="http://schemas.openxmlformats.org/officeDocument/2006/math">
                    <m:r>
                      <m:rPr>
                        <m:sty m:val="p"/>
                      </m:rPr>
                      <a:rPr lang="vi-VN" i="1" dirty="0">
                        <a:latin typeface="Cambria Math" panose="02040503050406030204" pitchFamily="18" charset="0"/>
                      </a:rPr>
                      <m:t>Y</m:t>
                    </m:r>
                    <m:r>
                      <a:rPr lang="vi-VN" b="0" i="1" dirty="0" smtClean="0">
                        <a:latin typeface="Cambria Math" panose="02040503050406030204" pitchFamily="18" charset="0"/>
                      </a:rPr>
                      <m:t> ~ </m:t>
                    </m:r>
                    <m:r>
                      <m:rPr>
                        <m:sty m:val="p"/>
                      </m:rPr>
                      <a:rPr lang="vi-VN" i="1" dirty="0">
                        <a:latin typeface="Cambria Math" panose="02040503050406030204" pitchFamily="18" charset="0"/>
                      </a:rPr>
                      <m:t>b</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oMath>
                </a14:m>
                <a:r>
                  <a:rPr lang="vi-VN" dirty="0"/>
                  <a:t>. Giả sử ta đã biết ma trận </a:t>
                </a:r>
                <a14:m>
                  <m:oMath xmlns:m="http://schemas.openxmlformats.org/officeDocument/2006/math">
                    <m:r>
                      <m:rPr>
                        <m:sty m:val="p"/>
                      </m:rPr>
                      <a:rPr lang="vi-VN" i="1" dirty="0">
                        <a:latin typeface="Cambria Math" panose="02040503050406030204" pitchFamily="18" charset="0"/>
                      </a:rPr>
                      <m:t>U</m:t>
                    </m:r>
                  </m:oMath>
                </a14:m>
                <a:r>
                  <a:rPr lang="vi-VN" dirty="0"/>
                  <a:t>, ta sẽ tìm </a:t>
                </a:r>
                <a14:m>
                  <m:oMath xmlns:m="http://schemas.openxmlformats.org/officeDocument/2006/math">
                    <m:r>
                      <m:rPr>
                        <m:sty m:val="p"/>
                      </m:rPr>
                      <a:rPr lang="vi-VN" i="1" dirty="0">
                        <a:latin typeface="Cambria Math" panose="02040503050406030204" pitchFamily="18" charset="0"/>
                      </a:rPr>
                      <m:t>b</m:t>
                    </m:r>
                  </m:oMath>
                </a14:m>
                <a:r>
                  <a:rPr lang="vi-VN" dirty="0"/>
                  <a:t> thoả mãn </a:t>
                </a:r>
              </a:p>
              <a:p>
                <a:pPr marL="0" indent="0">
                  <a:buNone/>
                </a:pPr>
                <a14:m>
                  <m:oMathPara xmlns:m="http://schemas.openxmlformats.org/officeDocument/2006/math">
                    <m:oMathParaPr>
                      <m:jc m:val="centerGroup"/>
                    </m:oMathParaPr>
                    <m:oMath xmlns:m="http://schemas.openxmlformats.org/officeDocument/2006/math">
                      <m:r>
                        <m:rPr>
                          <m:sty m:val="p"/>
                        </m:rPr>
                        <a:rPr lang="vi-VN" i="1" dirty="0">
                          <a:latin typeface="Cambria Math" panose="02040503050406030204" pitchFamily="18" charset="0"/>
                        </a:rPr>
                        <m:t>b</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0" dirty="0">
                              <a:latin typeface="Cambria Math" panose="02040503050406030204" pitchFamily="18" charset="0"/>
                            </a:rPr>
                            <m:t>arg</m:t>
                          </m:r>
                          <m:r>
                            <m:rPr>
                              <m:sty m:val="p"/>
                            </m:rPr>
                            <a:rPr lang="vi-VN" i="0" dirty="0" smtClean="0">
                              <a:latin typeface="Cambria Math" panose="02040503050406030204" pitchFamily="18" charset="0"/>
                            </a:rPr>
                            <m:t>min</m:t>
                          </m:r>
                        </m:e>
                        <m:sub>
                          <m:r>
                            <m:rPr>
                              <m:sty m:val="p"/>
                            </m:rPr>
                            <a:rPr lang="vi-VN" i="1" dirty="0">
                              <a:latin typeface="Cambria Math" panose="02040503050406030204" pitchFamily="18" charset="0"/>
                            </a:rPr>
                            <m:t>b</m:t>
                          </m:r>
                        </m:sub>
                      </m:sSub>
                      <m:r>
                        <a:rPr lang="vi-VN" b="0" i="1" dirty="0" smtClean="0">
                          <a:latin typeface="Cambria Math" panose="02040503050406030204" pitchFamily="18" charset="0"/>
                        </a:rPr>
                        <m:t> </m:t>
                      </m:r>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Y</m:t>
                                  </m:r>
                                  <m:r>
                                    <a:rPr lang="vi-VN" b="0" i="1" dirty="0" smtClean="0">
                                      <a:latin typeface="Cambria Math" panose="02040503050406030204" pitchFamily="18" charset="0"/>
                                    </a:rPr>
                                    <m:t> − </m:t>
                                  </m:r>
                                  <m:r>
                                    <m:rPr>
                                      <m:sty m:val="p"/>
                                    </m:rPr>
                                    <a:rPr lang="vi-VN" i="1" dirty="0">
                                      <a:latin typeface="Cambria Math" panose="02040503050406030204" pitchFamily="18" charset="0"/>
                                    </a:rPr>
                                    <m:t>b</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b="0" i="1" dirty="0" smtClean="0">
                              <a:latin typeface="Cambria Math" panose="02040503050406030204" pitchFamily="18" charset="0"/>
                            </a:rPr>
                            <m:t>2</m:t>
                          </m:r>
                        </m:sup>
                      </m:sSubSup>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0" dirty="0">
                              <a:latin typeface="Cambria Math" panose="02040503050406030204" pitchFamily="18" charset="0"/>
                            </a:rPr>
                            <m:t>argmin</m:t>
                          </m:r>
                        </m:e>
                        <m:sub>
                          <m:r>
                            <m:rPr>
                              <m:sty m:val="p"/>
                            </m:rPr>
                            <a:rPr lang="vi-VN" i="1" dirty="0" smtClean="0">
                              <a:latin typeface="Cambria Math" panose="02040503050406030204" pitchFamily="18" charset="0"/>
                            </a:rPr>
                            <m:t>b</m:t>
                          </m:r>
                        </m:sub>
                      </m:sSub>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sSubSup>
                                    <m:sSubSupPr>
                                      <m:ctrlPr>
                                        <a:rPr lang="vi-VN" b="0" i="1" dirty="0" smtClean="0">
                                          <a:latin typeface="Cambria Math" panose="02040503050406030204" pitchFamily="18" charset="0"/>
                                        </a:rPr>
                                      </m:ctrlPr>
                                    </m:sSubSupPr>
                                    <m:e>
                                      <m:acc>
                                        <m:accPr>
                                          <m:chr m:val="̂"/>
                                          <m:ctrlPr>
                                            <a:rPr lang="vi-VN" b="0" i="1" dirty="0" smtClean="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r>
                                    <a:rPr lang="vi-VN" b="0" i="1" dirty="0" smtClean="0">
                                      <a:latin typeface="Cambria Math" panose="02040503050406030204" pitchFamily="18" charset="0"/>
                                    </a:rPr>
                                    <m:t> − </m:t>
                                  </m:r>
                                  <m:r>
                                    <m:rPr>
                                      <m:sty m:val="p"/>
                                    </m:rPr>
                                    <a:rPr lang="vi-VN" i="1" dirty="0">
                                      <a:latin typeface="Cambria Math" panose="02040503050406030204" pitchFamily="18" charset="0"/>
                                    </a:rPr>
                                    <m:t>b</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b="0" i="1" dirty="0" smtClean="0">
                              <a:latin typeface="Cambria Math" panose="02040503050406030204" pitchFamily="18" charset="0"/>
                            </a:rPr>
                            <m:t>2</m:t>
                          </m:r>
                        </m:sup>
                      </m:sSubSup>
                      <m:r>
                        <a:rPr lang="vi-VN" b="0" i="1" dirty="0" smtClean="0">
                          <a:latin typeface="Cambria Math" panose="02040503050406030204" pitchFamily="18" charset="0"/>
                        </a:rPr>
                        <m:t> </m:t>
                      </m:r>
                    </m:oMath>
                  </m:oMathPara>
                </a14:m>
                <a:endParaRPr lang="vi-VN" dirty="0"/>
              </a:p>
            </p:txBody>
          </p:sp>
        </mc:Choice>
        <mc:Fallback xmlns="">
          <p:sp>
            <p:nvSpPr>
              <p:cNvPr id="5" name="Content Placeholder 4">
                <a:extLst>
                  <a:ext uri="{FF2B5EF4-FFF2-40B4-BE49-F238E27FC236}">
                    <a16:creationId xmlns:a16="http://schemas.microsoft.com/office/drawing/2014/main" id="{3BFE78A7-900D-F67C-0499-7922DEF8B6ED}"/>
                  </a:ext>
                </a:extLst>
              </p:cNvPr>
              <p:cNvSpPr>
                <a:spLocks noGrp="1" noRot="1" noChangeAspect="1" noMove="1" noResize="1" noEditPoints="1" noAdjustHandles="1" noChangeArrowheads="1" noChangeShapeType="1" noTextEdit="1"/>
              </p:cNvSpPr>
              <p:nvPr>
                <p:ph sz="quarter" idx="13"/>
              </p:nvPr>
            </p:nvSpPr>
            <p:spPr>
              <a:xfrm>
                <a:off x="338736" y="1629788"/>
                <a:ext cx="11514528" cy="4909124"/>
              </a:xfrm>
              <a:blipFill>
                <a:blip r:embed="rId2"/>
                <a:stretch>
                  <a:fillRect l="-1101" t="-2320"/>
                </a:stretch>
              </a:blipFill>
            </p:spPr>
            <p:txBody>
              <a:bodyPr/>
              <a:lstStyle/>
              <a:p>
                <a:r>
                  <a:rPr lang="en-VN">
                    <a:noFill/>
                  </a:rPr>
                  <a:t> </a:t>
                </a:r>
              </a:p>
            </p:txBody>
          </p:sp>
        </mc:Fallback>
      </mc:AlternateContent>
      <p:pic>
        <p:nvPicPr>
          <p:cNvPr id="3" name="Picture 2" descr="A diagram of different types of matrix&#10;&#10;Description automatically generated with medium confidence">
            <a:extLst>
              <a:ext uri="{FF2B5EF4-FFF2-40B4-BE49-F238E27FC236}">
                <a16:creationId xmlns:a16="http://schemas.microsoft.com/office/drawing/2014/main" id="{E673131C-84DA-C42A-3A78-6F127246E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7295" y="1441186"/>
            <a:ext cx="4950246" cy="1710747"/>
          </a:xfrm>
          <a:prstGeom prst="rect">
            <a:avLst/>
          </a:prstGeom>
        </p:spPr>
      </p:pic>
    </p:spTree>
    <p:extLst>
      <p:ext uri="{BB962C8B-B14F-4D97-AF65-F5344CB8AC3E}">
        <p14:creationId xmlns:p14="http://schemas.microsoft.com/office/powerpoint/2010/main" val="352378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8D1D2A-0425-902B-AE0B-36C909A9352C}"/>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316F102-6B81-9818-2DE4-0F6D9917F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73C01B-44B7-3B6B-EBC1-2EF1E4197D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t>
            </a:r>
            <a:r>
              <a:rPr lang="en-US" sz="3200">
                <a:latin typeface="+mj-lt"/>
                <a:ea typeface="+mj-ea"/>
                <a:cs typeface="+mj-cs"/>
              </a:rPr>
              <a:t>Analysis</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FB9CE574-E697-3882-E588-F1ADF77A9C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14</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B58913B-4839-4EC9-F240-70B348991D43}"/>
                  </a:ext>
                </a:extLst>
              </p:cNvPr>
              <p:cNvSpPr>
                <a:spLocks noGrp="1"/>
              </p:cNvSpPr>
              <p:nvPr>
                <p:ph sz="quarter" idx="13"/>
              </p:nvPr>
            </p:nvSpPr>
            <p:spPr>
              <a:xfrm>
                <a:off x="338736" y="1629788"/>
                <a:ext cx="11514528" cy="4909124"/>
              </a:xfrm>
            </p:spPr>
            <p:txBody>
              <a:bodyPr/>
              <a:lstStyle/>
              <a:p>
                <a:r>
                  <a:rPr lang="en-VN" dirty="0"/>
                  <a:t>Ta cần giải bài toán </a:t>
                </a:r>
              </a:p>
              <a:p>
                <a:pPr marL="0" indent="0">
                  <a:buNone/>
                </a:pPr>
                <a14:m>
                  <m:oMathPara xmlns:m="http://schemas.openxmlformats.org/officeDocument/2006/math">
                    <m:oMathParaPr>
                      <m:jc m:val="centerGroup"/>
                    </m:oMathParaPr>
                    <m:oMath xmlns:m="http://schemas.openxmlformats.org/officeDocument/2006/math">
                      <m:r>
                        <m:rPr>
                          <m:sty m:val="p"/>
                        </m:rPr>
                        <a:rPr lang="vi-VN" i="1" dirty="0">
                          <a:latin typeface="Cambria Math" panose="02040503050406030204" pitchFamily="18" charset="0"/>
                        </a:rPr>
                        <m:t>b</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0" dirty="0">
                              <a:latin typeface="Cambria Math" panose="02040503050406030204" pitchFamily="18" charset="0"/>
                            </a:rPr>
                            <m:t>arg</m:t>
                          </m:r>
                          <m:r>
                            <m:rPr>
                              <m:sty m:val="p"/>
                            </m:rPr>
                            <a:rPr lang="vi-VN" i="0" dirty="0" smtClean="0">
                              <a:latin typeface="Cambria Math" panose="02040503050406030204" pitchFamily="18" charset="0"/>
                            </a:rPr>
                            <m:t>min</m:t>
                          </m:r>
                        </m:e>
                        <m:sub>
                          <m:r>
                            <m:rPr>
                              <m:sty m:val="p"/>
                            </m:rPr>
                            <a:rPr lang="vi-VN" i="1" dirty="0">
                              <a:latin typeface="Cambria Math" panose="02040503050406030204" pitchFamily="18" charset="0"/>
                            </a:rPr>
                            <m:t>b</m:t>
                          </m:r>
                        </m:sub>
                      </m:sSub>
                      <m:r>
                        <a:rPr lang="vi-VN" b="0" i="1" dirty="0" smtClean="0">
                          <a:latin typeface="Cambria Math" panose="02040503050406030204" pitchFamily="18" charset="0"/>
                        </a:rPr>
                        <m:t> </m:t>
                      </m:r>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Y</m:t>
                                  </m:r>
                                  <m:r>
                                    <a:rPr lang="vi-VN" b="0" i="1" dirty="0" smtClean="0">
                                      <a:latin typeface="Cambria Math" panose="02040503050406030204" pitchFamily="18" charset="0"/>
                                    </a:rPr>
                                    <m:t> − </m:t>
                                  </m:r>
                                  <m:r>
                                    <m:rPr>
                                      <m:sty m:val="p"/>
                                    </m:rPr>
                                    <a:rPr lang="vi-VN" i="1" dirty="0">
                                      <a:latin typeface="Cambria Math" panose="02040503050406030204" pitchFamily="18" charset="0"/>
                                    </a:rPr>
                                    <m:t>b</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b="0" i="1" dirty="0" smtClean="0">
                              <a:latin typeface="Cambria Math" panose="02040503050406030204" pitchFamily="18" charset="0"/>
                            </a:rPr>
                            <m:t>2</m:t>
                          </m:r>
                        </m:sup>
                      </m:sSubSup>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0" dirty="0">
                              <a:latin typeface="Cambria Math" panose="02040503050406030204" pitchFamily="18" charset="0"/>
                            </a:rPr>
                            <m:t>argmin</m:t>
                          </m:r>
                        </m:e>
                        <m:sub>
                          <m:r>
                            <m:rPr>
                              <m:sty m:val="p"/>
                            </m:rPr>
                            <a:rPr lang="vi-VN" i="1" dirty="0" smtClean="0">
                              <a:latin typeface="Cambria Math" panose="02040503050406030204" pitchFamily="18" charset="0"/>
                            </a:rPr>
                            <m:t>b</m:t>
                          </m:r>
                        </m:sub>
                      </m:sSub>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sSubSup>
                                    <m:sSubSupPr>
                                      <m:ctrlPr>
                                        <a:rPr lang="vi-VN" b="0" i="1" dirty="0" smtClean="0">
                                          <a:latin typeface="Cambria Math" panose="02040503050406030204" pitchFamily="18" charset="0"/>
                                        </a:rPr>
                                      </m:ctrlPr>
                                    </m:sSubSupPr>
                                    <m:e>
                                      <m:acc>
                                        <m:accPr>
                                          <m:chr m:val="̂"/>
                                          <m:ctrlPr>
                                            <a:rPr lang="vi-VN" b="0" i="1" dirty="0" smtClean="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r>
                                    <a:rPr lang="vi-VN" b="0" i="1" dirty="0" smtClean="0">
                                      <a:latin typeface="Cambria Math" panose="02040503050406030204" pitchFamily="18" charset="0"/>
                                    </a:rPr>
                                    <m:t> − </m:t>
                                  </m:r>
                                  <m:r>
                                    <m:rPr>
                                      <m:sty m:val="p"/>
                                    </m:rPr>
                                    <a:rPr lang="vi-VN" i="1" dirty="0">
                                      <a:latin typeface="Cambria Math" panose="02040503050406030204" pitchFamily="18" charset="0"/>
                                    </a:rPr>
                                    <m:t>b</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b="0" i="1" dirty="0" smtClean="0">
                              <a:latin typeface="Cambria Math" panose="02040503050406030204" pitchFamily="18" charset="0"/>
                            </a:rPr>
                            <m:t>2</m:t>
                          </m:r>
                        </m:sup>
                      </m:sSubSup>
                      <m:r>
                        <a:rPr lang="vi-VN" b="0" i="1" dirty="0" smtClean="0">
                          <a:latin typeface="Cambria Math" panose="02040503050406030204" pitchFamily="18" charset="0"/>
                        </a:rPr>
                        <m:t> </m:t>
                      </m:r>
                    </m:oMath>
                  </m:oMathPara>
                </a14:m>
                <a:endParaRPr lang="vi-VN" dirty="0"/>
              </a:p>
              <a:p>
                <a:pPr>
                  <a:buFontTx/>
                  <a:buChar char="-"/>
                </a:pPr>
                <a:r>
                  <a:rPr lang="vi-VN" dirty="0"/>
                  <a:t>Giải phương trình đạo hàm, ta có </a:t>
                </a:r>
              </a:p>
              <a:p>
                <a:pPr marL="0" indent="0">
                  <a:buNone/>
                </a:pPr>
                <a14:m>
                  <m:oMath xmlns:m="http://schemas.openxmlformats.org/officeDocument/2006/math">
                    <m:r>
                      <a:rPr lang="vi-VN" b="0" i="1" smtClean="0">
                        <a:latin typeface="Cambria Math" panose="02040503050406030204" pitchFamily="18" charset="0"/>
                      </a:rPr>
                      <m:t>                       </m:t>
                    </m:r>
                    <m:d>
                      <m:dPr>
                        <m:ctrlPr>
                          <a:rPr lang="vi-VN" b="0" i="1" smtClean="0">
                            <a:latin typeface="Cambria Math" panose="02040503050406030204" pitchFamily="18" charset="0"/>
                          </a:rPr>
                        </m:ctrlPr>
                      </m:dPr>
                      <m:e>
                        <m:r>
                          <m:rPr>
                            <m:sty m:val="p"/>
                          </m:rPr>
                          <a:rPr lang="vi-VN" i="1">
                            <a:latin typeface="Cambria Math" panose="02040503050406030204" pitchFamily="18" charset="0"/>
                          </a:rPr>
                          <m:t>b</m:t>
                        </m:r>
                        <m:sSup>
                          <m:sSupPr>
                            <m:ctrlPr>
                              <a:rPr lang="vi-VN" b="0" i="1" smtClean="0">
                                <a:latin typeface="Cambria Math" panose="02040503050406030204" pitchFamily="18" charset="0"/>
                              </a:rPr>
                            </m:ctrlPr>
                          </m:sSupPr>
                          <m:e>
                            <m:r>
                              <a:rPr lang="vi-VN" b="0" i="1" smtClean="0">
                                <a:latin typeface="Cambria Math" panose="02040503050406030204" pitchFamily="18" charset="0"/>
                              </a:rPr>
                              <m:t>1</m:t>
                            </m:r>
                          </m:e>
                          <m:sup>
                            <m:r>
                              <m:rPr>
                                <m:sty m:val="p"/>
                              </m:rPr>
                              <a:rPr lang="vi-VN" i="1">
                                <a:latin typeface="Cambria Math" panose="02040503050406030204" pitchFamily="18" charset="0"/>
                              </a:rPr>
                              <m:t>T</m:t>
                            </m:r>
                          </m:sup>
                        </m:sSup>
                        <m:r>
                          <a:rPr lang="vi-VN" b="0" i="1" smtClean="0">
                            <a:latin typeface="Cambria Math" panose="02040503050406030204" pitchFamily="18" charset="0"/>
                          </a:rPr>
                          <m:t>−</m:t>
                        </m:r>
                        <m:sSubSup>
                          <m:sSubSupPr>
                            <m:ctrlPr>
                              <a:rPr lang="vi-VN" i="1" dirty="0">
                                <a:latin typeface="Cambria Math" panose="02040503050406030204" pitchFamily="18" charset="0"/>
                              </a:rPr>
                            </m:ctrlPr>
                          </m:sSubSupPr>
                          <m:e>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e>
                    </m:d>
                    <m:r>
                      <a:rPr lang="vi-VN" b="0" i="1" smtClean="0">
                        <a:latin typeface="Cambria Math" panose="02040503050406030204" pitchFamily="18" charset="0"/>
                      </a:rPr>
                      <m:t>1=0⇔</m:t>
                    </m:r>
                    <m:r>
                      <m:rPr>
                        <m:sty m:val="p"/>
                      </m:rPr>
                      <a:rPr lang="vi-VN" i="1">
                        <a:latin typeface="Cambria Math" panose="02040503050406030204" pitchFamily="18" charset="0"/>
                      </a:rPr>
                      <m:t>Nb</m:t>
                    </m:r>
                    <m:r>
                      <a:rPr lang="vi-VN" b="0" i="1" smtClean="0">
                        <a:latin typeface="Cambria Math" panose="02040503050406030204" pitchFamily="18" charset="0"/>
                      </a:rPr>
                      <m:t>=</m:t>
                    </m:r>
                    <m:sSubSup>
                      <m:sSubSupPr>
                        <m:ctrlPr>
                          <a:rPr lang="vi-VN" i="1" dirty="0">
                            <a:latin typeface="Cambria Math" panose="02040503050406030204" pitchFamily="18" charset="0"/>
                          </a:rPr>
                        </m:ctrlPr>
                      </m:sSubSupPr>
                      <m:e>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m:rPr>
                        <m:sty m:val="p"/>
                      </m:rPr>
                      <a:rPr lang="vi-VN" i="1" dirty="0">
                        <a:latin typeface="Cambria Math" panose="02040503050406030204" pitchFamily="18" charset="0"/>
                      </a:rPr>
                      <m:t>X</m:t>
                    </m:r>
                    <m:r>
                      <a:rPr lang="vi-VN" b="0" i="1" dirty="0" smtClean="0">
                        <a:latin typeface="Cambria Math" panose="02040503050406030204" pitchFamily="18" charset="0"/>
                      </a:rPr>
                      <m:t>1</m:t>
                    </m:r>
                    <m:r>
                      <a:rPr lang="vi-VN" i="1">
                        <a:latin typeface="Cambria Math" panose="02040503050406030204" pitchFamily="18" charset="0"/>
                      </a:rPr>
                      <m:t>⇔</m:t>
                    </m:r>
                    <m:r>
                      <a:rPr lang="vi-VN" b="0" i="1" smtClean="0">
                        <a:latin typeface="Cambria Math" panose="02040503050406030204" pitchFamily="18" charset="0"/>
                      </a:rPr>
                      <m:t> </m:t>
                    </m:r>
                    <m:r>
                      <m:rPr>
                        <m:sty m:val="p"/>
                      </m:rPr>
                      <a:rPr lang="vi-VN" i="1">
                        <a:latin typeface="Cambria Math" panose="02040503050406030204" pitchFamily="18" charset="0"/>
                      </a:rPr>
                      <m:t>b</m:t>
                    </m:r>
                    <m:r>
                      <a:rPr lang="vi-VN" b="0" i="1" smtClean="0">
                        <a:latin typeface="Cambria Math" panose="02040503050406030204" pitchFamily="18" charset="0"/>
                      </a:rPr>
                      <m:t>=</m:t>
                    </m:r>
                  </m:oMath>
                </a14:m>
                <a:r>
                  <a:rPr lang="vi-VN" dirty="0"/>
                  <a:t> </a:t>
                </a:r>
                <a14:m>
                  <m:oMath xmlns:m="http://schemas.openxmlformats.org/officeDocument/2006/math">
                    <m:sSubSup>
                      <m:sSubSupPr>
                        <m:ctrlPr>
                          <a:rPr lang="vi-VN" i="1" dirty="0">
                            <a:latin typeface="Cambria Math" panose="02040503050406030204" pitchFamily="18" charset="0"/>
                          </a:rPr>
                        </m:ctrlPr>
                      </m:sSubSupPr>
                      <m:e>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U</m:t>
                            </m:r>
                          </m:e>
                        </m:acc>
                      </m:e>
                      <m:sub>
                        <m:r>
                          <m:rPr>
                            <m:sty m:val="p"/>
                          </m:rPr>
                          <a:rPr lang="vi-VN" i="1" dirty="0">
                            <a:latin typeface="Cambria Math" panose="02040503050406030204" pitchFamily="18" charset="0"/>
                          </a:rPr>
                          <m:t>K</m:t>
                        </m:r>
                      </m:sub>
                      <m:sup>
                        <m:r>
                          <m:rPr>
                            <m:sty m:val="p"/>
                          </m:rPr>
                          <a:rPr lang="vi-VN" i="1" dirty="0">
                            <a:latin typeface="Cambria Math" panose="02040503050406030204" pitchFamily="18" charset="0"/>
                          </a:rPr>
                          <m:t>T</m:t>
                        </m:r>
                      </m:sup>
                    </m:sSubSup>
                    <m:r>
                      <a:rPr lang="vi-VN" b="0" i="1" dirty="0" smtClean="0">
                        <a:latin typeface="Cambria Math" panose="02040503050406030204" pitchFamily="18" charset="0"/>
                      </a:rPr>
                      <m:t> </m:t>
                    </m:r>
                    <m:acc>
                      <m:accPr>
                        <m:chr m:val="̅"/>
                        <m:ctrlPr>
                          <a:rPr lang="vi-VN" i="1" dirty="0" smtClean="0">
                            <a:latin typeface="Cambria Math" panose="02040503050406030204" pitchFamily="18" charset="0"/>
                          </a:rPr>
                        </m:ctrlPr>
                      </m:accPr>
                      <m:e>
                        <m:r>
                          <m:rPr>
                            <m:sty m:val="p"/>
                          </m:rPr>
                          <a:rPr lang="vi-VN" i="1" dirty="0">
                            <a:latin typeface="Cambria Math" panose="02040503050406030204" pitchFamily="18" charset="0"/>
                          </a:rPr>
                          <m:t>x</m:t>
                        </m:r>
                      </m:e>
                    </m:acc>
                  </m:oMath>
                </a14:m>
                <a:endParaRPr lang="vi-VN" dirty="0"/>
              </a:p>
              <a:p>
                <a:pPr>
                  <a:buFontTx/>
                  <a:buChar char="-"/>
                </a:pPr>
                <a:r>
                  <a:rPr lang="vi-VN" dirty="0"/>
                  <a:t>Trong đó, </a:t>
                </a:r>
                <a14:m>
                  <m:oMath xmlns:m="http://schemas.openxmlformats.org/officeDocument/2006/math">
                    <m:acc>
                      <m:accPr>
                        <m:chr m:val="̅"/>
                        <m:ctrlPr>
                          <a:rPr lang="vi-VN" i="1" dirty="0" smtClean="0">
                            <a:latin typeface="Cambria Math" panose="02040503050406030204" pitchFamily="18" charset="0"/>
                          </a:rPr>
                        </m:ctrlPr>
                      </m:accPr>
                      <m:e>
                        <m:r>
                          <m:rPr>
                            <m:sty m:val="p"/>
                          </m:rPr>
                          <a:rPr lang="vi-VN" i="1" dirty="0">
                            <a:latin typeface="Cambria Math" panose="02040503050406030204" pitchFamily="18" charset="0"/>
                          </a:rPr>
                          <m:t>x</m:t>
                        </m:r>
                      </m:e>
                    </m:acc>
                    <m:r>
                      <a:rPr lang="vi-VN" b="0" i="1" dirty="0" smtClean="0">
                        <a:latin typeface="Cambria Math" panose="02040503050406030204" pitchFamily="18" charset="0"/>
                      </a:rPr>
                      <m:t>= </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m:rPr>
                            <m:sty m:val="p"/>
                          </m:rPr>
                          <a:rPr lang="vi-VN" i="1" dirty="0">
                            <a:latin typeface="Cambria Math" panose="02040503050406030204" pitchFamily="18" charset="0"/>
                          </a:rPr>
                          <m:t>N</m:t>
                        </m:r>
                      </m:den>
                    </m:f>
                    <m:r>
                      <m:rPr>
                        <m:sty m:val="p"/>
                      </m:rPr>
                      <a:rPr lang="vi-VN" i="1" dirty="0">
                        <a:latin typeface="Cambria Math" panose="02040503050406030204" pitchFamily="18" charset="0"/>
                      </a:rPr>
                      <m:t>X</m:t>
                    </m:r>
                    <m:r>
                      <a:rPr lang="vi-VN" b="0" i="1" dirty="0" smtClean="0">
                        <a:latin typeface="Cambria Math" panose="02040503050406030204" pitchFamily="18" charset="0"/>
                      </a:rPr>
                      <m:t>1</m:t>
                    </m:r>
                  </m:oMath>
                </a14:m>
                <a:r>
                  <a:rPr lang="vi-VN" dirty="0"/>
                  <a:t> là vector trung bình của các cột của </a:t>
                </a:r>
                <a14:m>
                  <m:oMath xmlns:m="http://schemas.openxmlformats.org/officeDocument/2006/math">
                    <m:r>
                      <m:rPr>
                        <m:sty m:val="p"/>
                      </m:rPr>
                      <a:rPr lang="vi-VN" i="1" dirty="0">
                        <a:latin typeface="Cambria Math" panose="02040503050406030204" pitchFamily="18" charset="0"/>
                      </a:rPr>
                      <m:t>X</m:t>
                    </m:r>
                    <m:r>
                      <a:rPr lang="vi-VN" b="0" i="0" dirty="0" smtClean="0">
                        <a:latin typeface="Cambria Math" panose="02040503050406030204" pitchFamily="18" charset="0"/>
                      </a:rPr>
                      <m:t>. </m:t>
                    </m:r>
                  </m:oMath>
                </a14:m>
                <a:r>
                  <a:rPr lang="vi-VN" dirty="0"/>
                  <a:t>Như vậy, với vector </a:t>
                </a:r>
                <a14:m>
                  <m:oMath xmlns:m="http://schemas.openxmlformats.org/officeDocument/2006/math">
                    <m:r>
                      <m:rPr>
                        <m:sty m:val="p"/>
                      </m:rPr>
                      <a:rPr lang="vi-VN" i="1" dirty="0">
                        <a:latin typeface="Cambria Math" panose="02040503050406030204" pitchFamily="18" charset="0"/>
                      </a:rPr>
                      <m:t>b</m:t>
                    </m:r>
                    <m:r>
                      <a:rPr lang="vi-VN" b="0" i="0" dirty="0" smtClean="0">
                        <a:latin typeface="Cambria Math" panose="02040503050406030204" pitchFamily="18" charset="0"/>
                      </a:rPr>
                      <m:t> </m:t>
                    </m:r>
                    <m:r>
                      <m:rPr>
                        <m:sty m:val="p"/>
                      </m:rPr>
                      <a:rPr lang="vi-VN" i="1" dirty="0">
                        <a:latin typeface="Cambria Math" panose="02040503050406030204" pitchFamily="18" charset="0"/>
                      </a:rPr>
                      <m:t>t</m:t>
                    </m:r>
                    <m:r>
                      <a:rPr lang="vi-VN" i="1" dirty="0">
                        <a:latin typeface="Cambria Math" panose="02040503050406030204" pitchFamily="18" charset="0"/>
                      </a:rPr>
                      <m:t>ì</m:t>
                    </m:r>
                    <m:r>
                      <m:rPr>
                        <m:sty m:val="p"/>
                      </m:rPr>
                      <a:rPr lang="vi-VN" i="1" dirty="0">
                        <a:latin typeface="Cambria Math" panose="02040503050406030204" pitchFamily="18" charset="0"/>
                      </a:rPr>
                      <m:t>m</m:t>
                    </m:r>
                    <m:r>
                      <a:rPr lang="vi-VN" b="0" i="1" dirty="0" smtClean="0">
                        <a:latin typeface="Cambria Math" panose="02040503050406030204" pitchFamily="18" charset="0"/>
                      </a:rPr>
                      <m:t> </m:t>
                    </m:r>
                    <m:r>
                      <a:rPr lang="vi-VN" i="1" dirty="0">
                        <a:latin typeface="Cambria Math" panose="02040503050406030204" pitchFamily="18" charset="0"/>
                      </a:rPr>
                      <m:t>đượ</m:t>
                    </m:r>
                    <m:r>
                      <m:rPr>
                        <m:sty m:val="p"/>
                      </m:rPr>
                      <a:rPr lang="vi-VN" i="1" dirty="0">
                        <a:latin typeface="Cambria Math" panose="02040503050406030204" pitchFamily="18" charset="0"/>
                      </a:rPr>
                      <m:t>c</m:t>
                    </m:r>
                    <m:r>
                      <a:rPr lang="vi-VN" b="0" i="1" dirty="0" smtClean="0">
                        <a:latin typeface="Cambria Math" panose="02040503050406030204" pitchFamily="18" charset="0"/>
                      </a:rPr>
                      <m:t> </m:t>
                    </m:r>
                    <m:r>
                      <m:rPr>
                        <m:sty m:val="p"/>
                      </m:rPr>
                      <a:rPr lang="vi-VN" i="1" dirty="0">
                        <a:latin typeface="Cambria Math" panose="02040503050406030204" pitchFamily="18" charset="0"/>
                      </a:rPr>
                      <m:t>n</m:t>
                    </m:r>
                    <m:r>
                      <a:rPr lang="vi-VN" i="1" dirty="0">
                        <a:latin typeface="Cambria Math" panose="02040503050406030204" pitchFamily="18" charset="0"/>
                      </a:rPr>
                      <m:t>à</m:t>
                    </m:r>
                    <m:r>
                      <m:rPr>
                        <m:sty m:val="p"/>
                      </m:rPr>
                      <a:rPr lang="vi-VN" i="1" dirty="0">
                        <a:latin typeface="Cambria Math" panose="02040503050406030204" pitchFamily="18" charset="0"/>
                      </a:rPr>
                      <m:t>y</m:t>
                    </m:r>
                    <m:r>
                      <a:rPr lang="vi-VN" b="0" i="1" dirty="0" smtClean="0">
                        <a:latin typeface="Cambria Math" panose="02040503050406030204" pitchFamily="18" charset="0"/>
                      </a:rPr>
                      <m:t>,</m:t>
                    </m:r>
                  </m:oMath>
                </a14:m>
                <a:r>
                  <a:rPr lang="vi-VN" dirty="0"/>
                  <a:t> ta có xấp xỉ như sau</a:t>
                </a:r>
              </a:p>
              <a:p>
                <a:pPr marL="0" indent="0">
                  <a:buNone/>
                </a:pPr>
                <a14:m>
                  <m:oMathPara xmlns:m="http://schemas.openxmlformats.org/officeDocument/2006/math">
                    <m:oMathParaPr>
                      <m:jc m:val="centerGroup"/>
                    </m:oMathParaPr>
                    <m:oMath xmlns:m="http://schemas.openxmlformats.org/officeDocument/2006/math">
                      <m:acc>
                        <m:accPr>
                          <m:chr m:val="̃"/>
                          <m:ctrlPr>
                            <a:rPr lang="vi-VN" i="1" smtClean="0">
                              <a:latin typeface="Cambria Math" panose="02040503050406030204" pitchFamily="18" charset="0"/>
                            </a:rPr>
                          </m:ctrlPr>
                        </m:accPr>
                        <m:e>
                          <m:r>
                            <m:rPr>
                              <m:sty m:val="p"/>
                            </m:rPr>
                            <a:rPr lang="vi-VN" i="1">
                              <a:latin typeface="Cambria Math" panose="02040503050406030204" pitchFamily="18" charset="0"/>
                            </a:rPr>
                            <m:t>X</m:t>
                          </m:r>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U</m:t>
                          </m:r>
                        </m:e>
                        <m:sub>
                          <m:r>
                            <m:rPr>
                              <m:sty m:val="p"/>
                            </m:rPr>
                            <a:rPr lang="vi-VN" i="1">
                              <a:latin typeface="Cambria Math" panose="02040503050406030204" pitchFamily="18" charset="0"/>
                            </a:rPr>
                            <m:t>K</m:t>
                          </m:r>
                        </m:sub>
                      </m:sSub>
                      <m:r>
                        <m:rPr>
                          <m:sty m:val="p"/>
                        </m:rPr>
                        <a:rPr lang="vi-VN" i="1">
                          <a:latin typeface="Cambria Math" panose="02040503050406030204" pitchFamily="18" charset="0"/>
                        </a:rPr>
                        <m:t>Z</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acc>
                            <m:accPr>
                              <m:chr m:val="̂"/>
                              <m:ctrlPr>
                                <a:rPr lang="vi-VN" b="0" i="1" smtClean="0">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Sub>
                      <m:r>
                        <m:rPr>
                          <m:sty m:val="p"/>
                        </m:rPr>
                        <a:rPr lang="vi-VN" i="1">
                          <a:latin typeface="Cambria Math" panose="02040503050406030204" pitchFamily="18" charset="0"/>
                        </a:rPr>
                        <m:t>b</m:t>
                      </m:r>
                      <m:sSup>
                        <m:sSupPr>
                          <m:ctrlPr>
                            <a:rPr lang="vi-VN" b="0" i="1" smtClean="0">
                              <a:latin typeface="Cambria Math" panose="02040503050406030204" pitchFamily="18" charset="0"/>
                            </a:rPr>
                          </m:ctrlPr>
                        </m:sSupPr>
                        <m:e>
                          <m:r>
                            <a:rPr lang="vi-VN" b="0" i="1" smtClean="0">
                              <a:latin typeface="Cambria Math" panose="02040503050406030204" pitchFamily="18" charset="0"/>
                            </a:rPr>
                            <m:t>1</m:t>
                          </m:r>
                        </m:e>
                        <m:sup>
                          <m:r>
                            <m:rPr>
                              <m:sty m:val="p"/>
                            </m:rPr>
                            <a:rPr lang="vi-VN" i="1">
                              <a:latin typeface="Cambria Math" panose="02040503050406030204" pitchFamily="18" charset="0"/>
                            </a:rPr>
                            <m:t>T</m:t>
                          </m:r>
                        </m:sup>
                      </m:sSup>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U</m:t>
                          </m:r>
                        </m:e>
                        <m:sub>
                          <m:r>
                            <m:rPr>
                              <m:sty m:val="p"/>
                            </m:rPr>
                            <a:rPr lang="vi-VN" i="1">
                              <a:latin typeface="Cambria Math" panose="02040503050406030204" pitchFamily="18" charset="0"/>
                            </a:rPr>
                            <m:t>K</m:t>
                          </m:r>
                        </m:sub>
                      </m:sSub>
                      <m:r>
                        <m:rPr>
                          <m:sty m:val="p"/>
                        </m:rPr>
                        <a:rPr lang="vi-VN" i="1">
                          <a:latin typeface="Cambria Math" panose="02040503050406030204" pitchFamily="18" charset="0"/>
                        </a:rPr>
                        <m:t>Z</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acc>
                            <m:accPr>
                              <m:chr m:val="̂"/>
                              <m:ctrlPr>
                                <a:rPr lang="vi-VN" b="0" i="1" smtClean="0">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Sub>
                      <m:sSubSup>
                        <m:sSubSupPr>
                          <m:ctrlPr>
                            <a:rPr lang="vi-VN" b="0" i="1" smtClean="0">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x</m:t>
                          </m:r>
                        </m:e>
                      </m:acc>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1</m:t>
                          </m:r>
                        </m:e>
                        <m:sup>
                          <m:r>
                            <m:rPr>
                              <m:sty m:val="p"/>
                            </m:rPr>
                            <a:rPr lang="vi-VN" i="1" dirty="0">
                              <a:latin typeface="Cambria Math" panose="02040503050406030204" pitchFamily="18" charset="0"/>
                            </a:rPr>
                            <m:t>T</m:t>
                          </m:r>
                        </m:sup>
                      </m:sSup>
                    </m:oMath>
                  </m:oMathPara>
                </a14:m>
                <a:endParaRPr lang="vi-VN" dirty="0"/>
              </a:p>
            </p:txBody>
          </p:sp>
        </mc:Choice>
        <mc:Fallback xmlns="">
          <p:sp>
            <p:nvSpPr>
              <p:cNvPr id="5" name="Content Placeholder 4">
                <a:extLst>
                  <a:ext uri="{FF2B5EF4-FFF2-40B4-BE49-F238E27FC236}">
                    <a16:creationId xmlns:a16="http://schemas.microsoft.com/office/drawing/2014/main" id="{1B58913B-4839-4EC9-F240-70B348991D43}"/>
                  </a:ext>
                </a:extLst>
              </p:cNvPr>
              <p:cNvSpPr>
                <a:spLocks noGrp="1" noRot="1" noChangeAspect="1" noMove="1" noResize="1" noEditPoints="1" noAdjustHandles="1" noChangeArrowheads="1" noChangeShapeType="1" noTextEdit="1"/>
              </p:cNvSpPr>
              <p:nvPr>
                <p:ph sz="quarter" idx="13"/>
              </p:nvPr>
            </p:nvSpPr>
            <p:spPr>
              <a:xfrm>
                <a:off x="338736" y="1629788"/>
                <a:ext cx="11514528" cy="4909124"/>
              </a:xfrm>
              <a:blipFill>
                <a:blip r:embed="rId2"/>
                <a:stretch>
                  <a:fillRect l="-1101" t="-2320" r="-881"/>
                </a:stretch>
              </a:blipFill>
            </p:spPr>
            <p:txBody>
              <a:bodyPr/>
              <a:lstStyle/>
              <a:p>
                <a:r>
                  <a:rPr lang="en-VN">
                    <a:noFill/>
                  </a:rPr>
                  <a:t> </a:t>
                </a:r>
              </a:p>
            </p:txBody>
          </p:sp>
        </mc:Fallback>
      </mc:AlternateContent>
    </p:spTree>
    <p:extLst>
      <p:ext uri="{BB962C8B-B14F-4D97-AF65-F5344CB8AC3E}">
        <p14:creationId xmlns:p14="http://schemas.microsoft.com/office/powerpoint/2010/main" val="53169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AC2070-8FE4-DDF6-DE3D-47CF132F1B5B}"/>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EE19DB9-9EAF-6CB5-CC72-CB3B19C7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D9071-6B99-16CC-9CE8-058D536950B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t>
            </a:r>
            <a:r>
              <a:rPr lang="en-US" sz="3200">
                <a:latin typeface="+mj-lt"/>
                <a:ea typeface="+mj-ea"/>
                <a:cs typeface="+mj-cs"/>
              </a:rPr>
              <a:t>Analysis</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4D1C7F64-0747-88EB-516B-402E351E04B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15</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A4B5E2-279F-E454-32DD-B28F0CCB738D}"/>
                  </a:ext>
                </a:extLst>
              </p:cNvPr>
              <p:cNvSpPr>
                <a:spLocks noGrp="1"/>
              </p:cNvSpPr>
              <p:nvPr>
                <p:ph sz="quarter" idx="13"/>
              </p:nvPr>
            </p:nvSpPr>
            <p:spPr>
              <a:xfrm>
                <a:off x="338736" y="1629788"/>
                <a:ext cx="11514528" cy="4909124"/>
              </a:xfrm>
            </p:spPr>
            <p:txBody>
              <a:bodyPr/>
              <a:lstStyle/>
              <a:p>
                <a:pPr>
                  <a:buFontTx/>
                  <a:buChar char="-"/>
                </a:pPr>
                <a:r>
                  <a:rPr lang="en-VN" dirty="0"/>
                  <a:t>Sai số của PCA được định nghĩa như sau:</a:t>
                </a:r>
              </a:p>
              <a:p>
                <a:pPr marL="0" indent="0">
                  <a:buNone/>
                </a:pPr>
                <a:r>
                  <a:rPr lang="vi-VN" dirty="0"/>
                  <a:t>        </a:t>
                </a:r>
                <a14:m>
                  <m:oMath xmlns:m="http://schemas.openxmlformats.org/officeDocument/2006/math">
                    <m:r>
                      <m:rPr>
                        <m:sty m:val="p"/>
                      </m:rPr>
                      <a:rPr lang="vi-VN" i="1" dirty="0">
                        <a:latin typeface="Cambria Math" panose="02040503050406030204" pitchFamily="18" charset="0"/>
                      </a:rPr>
                      <m:t>J</m:t>
                    </m:r>
                    <m:r>
                      <a:rPr lang="vi-VN" b="0" i="1" dirty="0" smtClean="0">
                        <a:latin typeface="Cambria Math" panose="02040503050406030204" pitchFamily="18" charset="0"/>
                      </a:rPr>
                      <m:t>= </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r>
                                  <a:rPr lang="vi-VN" b="0" i="1" dirty="0" smtClean="0">
                                    <a:latin typeface="Cambria Math" panose="02040503050406030204" pitchFamily="18" charset="0"/>
                                  </a:rPr>
                                  <m:t> −</m:t>
                                </m:r>
                                <m:acc>
                                  <m:accPr>
                                    <m:chr m:val="̃"/>
                                    <m:ctrlPr>
                                      <a:rPr lang="vi-VN" i="1">
                                        <a:latin typeface="Cambria Math" panose="02040503050406030204" pitchFamily="18" charset="0"/>
                                      </a:rPr>
                                    </m:ctrlPr>
                                  </m:accPr>
                                  <m:e>
                                    <m:r>
                                      <m:rPr>
                                        <m:sty m:val="p"/>
                                      </m:rPr>
                                      <a:rPr lang="vi-VN" i="1">
                                        <a:latin typeface="Cambria Math" panose="02040503050406030204" pitchFamily="18" charset="0"/>
                                      </a:rPr>
                                      <m:t>X</m:t>
                                    </m:r>
                                  </m:e>
                                </m:acc>
                              </m:e>
                            </m:d>
                          </m:e>
                        </m:d>
                      </m:e>
                      <m:sub>
                        <m:r>
                          <m:rPr>
                            <m:sty m:val="p"/>
                          </m:rPr>
                          <a:rPr lang="vi-VN" i="1" dirty="0">
                            <a:latin typeface="Cambria Math" panose="02040503050406030204" pitchFamily="18" charset="0"/>
                          </a:rPr>
                          <m:t>F</m:t>
                        </m:r>
                      </m:sub>
                      <m:sup>
                        <m:r>
                          <a:rPr lang="vi-VN" b="0" i="1" dirty="0" smtClean="0">
                            <a:latin typeface="Cambria Math" panose="02040503050406030204" pitchFamily="18" charset="0"/>
                          </a:rPr>
                          <m:t>2</m:t>
                        </m:r>
                      </m:sup>
                    </m:sSubSup>
                    <m:r>
                      <a:rPr lang="vi-VN" b="0" i="1" dirty="0" smtClean="0">
                        <a:latin typeface="Cambria Math" panose="02040503050406030204" pitchFamily="18" charset="0"/>
                      </a:rPr>
                      <m:t>=</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b>
                                  <m:sSubPr>
                                    <m:ctrlPr>
                                      <a:rPr lang="vi-VN" b="0" i="1" dirty="0" smtClean="0">
                                        <a:latin typeface="Cambria Math" panose="02040503050406030204" pitchFamily="18" charset="0"/>
                                      </a:rPr>
                                    </m:ctrlPr>
                                  </m:sSubPr>
                                  <m:e>
                                    <m:acc>
                                      <m:accPr>
                                        <m:chr m:val="̂"/>
                                        <m:ctrlPr>
                                          <a:rPr lang="vi-VN" b="0" i="1" dirty="0" smtClean="0">
                                            <a:latin typeface="Cambria Math" panose="02040503050406030204" pitchFamily="18" charset="0"/>
                                          </a:rPr>
                                        </m:ctrlPr>
                                      </m:accPr>
                                      <m:e>
                                        <m:r>
                                          <m:rPr>
                                            <m:sty m:val="p"/>
                                          </m:rPr>
                                          <a:rPr lang="en-VN" i="1" dirty="0">
                                            <a:latin typeface="Cambria Math" panose="02040503050406030204" pitchFamily="18" charset="0"/>
                                          </a:rPr>
                                          <m:t>U</m:t>
                                        </m:r>
                                      </m:e>
                                    </m:acc>
                                  </m:e>
                                  <m:sub>
                                    <m:r>
                                      <m:rPr>
                                        <m:sty m:val="p"/>
                                      </m:rPr>
                                      <a:rPr lang="vi-VN" i="1" dirty="0">
                                        <a:latin typeface="Cambria Math" panose="02040503050406030204" pitchFamily="18" charset="0"/>
                                      </a:rPr>
                                      <m:t>K</m:t>
                                    </m:r>
                                  </m:sub>
                                </m:sSub>
                                <m:r>
                                  <m:rPr>
                                    <m:sty m:val="p"/>
                                  </m:rPr>
                                  <a:rPr lang="vi-VN" i="1" dirty="0">
                                    <a:latin typeface="Cambria Math" panose="02040503050406030204" pitchFamily="18" charset="0"/>
                                  </a:rPr>
                                  <m:t>Y</m:t>
                                </m:r>
                                <m:r>
                                  <a:rPr lang="vi-VN" i="1" dirty="0">
                                    <a:latin typeface="Cambria Math" panose="02040503050406030204" pitchFamily="18" charset="0"/>
                                  </a:rPr>
                                  <m:t> −</m:t>
                                </m:r>
                                <m:sSub>
                                  <m:sSubPr>
                                    <m:ctrlPr>
                                      <a:rPr lang="vi-VN" i="1">
                                        <a:latin typeface="Cambria Math" panose="02040503050406030204" pitchFamily="18" charset="0"/>
                                      </a:rPr>
                                    </m:ctrlPr>
                                  </m:sSub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Sub>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x</m:t>
                                    </m:r>
                                  </m:e>
                                </m:acc>
                                <m:sSup>
                                  <m:sSupPr>
                                    <m:ctrlPr>
                                      <a:rPr lang="vi-VN" i="1" dirty="0">
                                        <a:latin typeface="Cambria Math" panose="02040503050406030204" pitchFamily="18" charset="0"/>
                                      </a:rPr>
                                    </m:ctrlPr>
                                  </m:sSupPr>
                                  <m:e>
                                    <m:r>
                                      <a:rPr lang="vi-VN" i="1" dirty="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r>
                      <a:rPr lang="vi-VN" b="0" i="1" dirty="0" smtClean="0">
                        <a:latin typeface="Cambria Math" panose="02040503050406030204" pitchFamily="18" charset="0"/>
                      </a:rPr>
                      <m:t>=</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b>
                                  <m:sSubPr>
                                    <m:ctrlPr>
                                      <a:rPr lang="vi-VN" i="1" dirty="0">
                                        <a:latin typeface="Cambria Math" panose="02040503050406030204" pitchFamily="18" charset="0"/>
                                      </a:rPr>
                                    </m:ctrlPr>
                                  </m:sSubPr>
                                  <m:e>
                                    <m:acc>
                                      <m:accPr>
                                        <m:chr m:val="̂"/>
                                        <m:ctrlPr>
                                          <a:rPr lang="vi-VN" i="1" dirty="0">
                                            <a:latin typeface="Cambria Math" panose="02040503050406030204" pitchFamily="18" charset="0"/>
                                          </a:rPr>
                                        </m:ctrlPr>
                                      </m:accPr>
                                      <m:e>
                                        <m:r>
                                          <m:rPr>
                                            <m:sty m:val="p"/>
                                          </m:rPr>
                                          <a:rPr lang="en-VN" i="1" dirty="0">
                                            <a:latin typeface="Cambria Math" panose="02040503050406030204" pitchFamily="18" charset="0"/>
                                          </a:rPr>
                                          <m:t>U</m:t>
                                        </m:r>
                                      </m:e>
                                    </m:acc>
                                  </m:e>
                                  <m:sub>
                                    <m:r>
                                      <m:rPr>
                                        <m:sty m:val="p"/>
                                      </m:rPr>
                                      <a:rPr lang="vi-VN" i="1" dirty="0">
                                        <a:latin typeface="Cambria Math" panose="02040503050406030204" pitchFamily="18" charset="0"/>
                                      </a:rPr>
                                      <m:t>K</m:t>
                                    </m:r>
                                  </m:sub>
                                </m:sSub>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r>
                                  <m:rPr>
                                    <m:sty m:val="p"/>
                                  </m:rPr>
                                  <a:rPr lang="vi-VN" i="1">
                                    <a:latin typeface="Cambria Math" panose="02040503050406030204" pitchFamily="18" charset="0"/>
                                  </a:rPr>
                                  <m:t>X</m:t>
                                </m:r>
                                <m:r>
                                  <a:rPr lang="vi-VN" i="1" dirty="0">
                                    <a:latin typeface="Cambria Math" panose="02040503050406030204" pitchFamily="18" charset="0"/>
                                  </a:rPr>
                                  <m:t>−</m:t>
                                </m:r>
                                <m:sSub>
                                  <m:sSubPr>
                                    <m:ctrlPr>
                                      <a:rPr lang="vi-VN" i="1">
                                        <a:latin typeface="Cambria Math" panose="02040503050406030204" pitchFamily="18" charset="0"/>
                                      </a:rPr>
                                    </m:ctrlPr>
                                  </m:sSub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Sub>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x</m:t>
                                    </m:r>
                                  </m:e>
                                </m:acc>
                                <m:sSup>
                                  <m:sSupPr>
                                    <m:ctrlPr>
                                      <a:rPr lang="vi-VN" i="1" dirty="0">
                                        <a:latin typeface="Cambria Math" panose="02040503050406030204" pitchFamily="18" charset="0"/>
                                      </a:rPr>
                                    </m:ctrlPr>
                                  </m:sSupPr>
                                  <m:e>
                                    <m:r>
                                      <a:rPr lang="vi-VN" i="1" dirty="0">
                                        <a:latin typeface="Cambria Math" panose="02040503050406030204" pitchFamily="18" charset="0"/>
                                      </a:rPr>
                                      <m:t>1</m:t>
                                    </m:r>
                                  </m:e>
                                  <m:sup>
                                    <m:r>
                                      <m:rPr>
                                        <m:sty m:val="p"/>
                                      </m:rPr>
                                      <a:rPr lang="vi-VN" i="1" dirty="0">
                                        <a:latin typeface="Cambria Math" panose="02040503050406030204" pitchFamily="18" charset="0"/>
                                      </a:rPr>
                                      <m:t>T</m:t>
                                    </m:r>
                                  </m:sup>
                                </m:sSup>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oMath>
                </a14:m>
                <a:endParaRPr lang="vi-VN" i="1" dirty="0">
                  <a:latin typeface="Cambria Math" panose="02040503050406030204" pitchFamily="18" charset="0"/>
                </a:endParaRPr>
              </a:p>
              <a:p>
                <a:pPr marL="0" indent="0">
                  <a:buNone/>
                </a:pPr>
                <a:r>
                  <a:rPr lang="vi-VN" b="0" dirty="0"/>
                  <a:t>	</a:t>
                </a:r>
                <a14:m>
                  <m:oMath xmlns:m="http://schemas.openxmlformats.org/officeDocument/2006/math">
                    <m:r>
                      <a:rPr lang="vi-VN" b="0" i="1" dirty="0" smtClean="0">
                        <a:latin typeface="Cambria Math" panose="02040503050406030204" pitchFamily="18" charset="0"/>
                      </a:rPr>
                      <m:t>=</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b>
                                  <m:sSubPr>
                                    <m:ctrlPr>
                                      <a:rPr lang="vi-VN" i="1" dirty="0">
                                        <a:latin typeface="Cambria Math" panose="02040503050406030204" pitchFamily="18" charset="0"/>
                                      </a:rPr>
                                    </m:ctrlPr>
                                  </m:sSubPr>
                                  <m:e>
                                    <m:acc>
                                      <m:accPr>
                                        <m:chr m:val="̂"/>
                                        <m:ctrlPr>
                                          <a:rPr lang="vi-VN" i="1" dirty="0">
                                            <a:latin typeface="Cambria Math" panose="02040503050406030204" pitchFamily="18" charset="0"/>
                                          </a:rPr>
                                        </m:ctrlPr>
                                      </m:accPr>
                                      <m:e>
                                        <m:r>
                                          <m:rPr>
                                            <m:sty m:val="p"/>
                                          </m:rPr>
                                          <a:rPr lang="en-VN" i="1" dirty="0">
                                            <a:latin typeface="Cambria Math" panose="02040503050406030204" pitchFamily="18" charset="0"/>
                                          </a:rPr>
                                          <m:t>U</m:t>
                                        </m:r>
                                      </m:e>
                                    </m:acc>
                                  </m:e>
                                  <m:sub>
                                    <m:r>
                                      <m:rPr>
                                        <m:sty m:val="p"/>
                                      </m:rPr>
                                      <a:rPr lang="vi-VN" i="1" dirty="0">
                                        <a:latin typeface="Cambria Math" panose="02040503050406030204" pitchFamily="18" charset="0"/>
                                      </a:rPr>
                                      <m:t>K</m:t>
                                    </m:r>
                                  </m:sub>
                                </m:sSub>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r>
                                  <a:rPr lang="vi-VN" b="0" i="1" smtClean="0">
                                    <a:latin typeface="Cambria Math" panose="02040503050406030204" pitchFamily="18" charset="0"/>
                                  </a:rPr>
                                  <m:t>(</m:t>
                                </m:r>
                                <m:r>
                                  <m:rPr>
                                    <m:sty m:val="p"/>
                                  </m:rPr>
                                  <a:rPr lang="vi-VN" i="1">
                                    <a:latin typeface="Cambria Math" panose="02040503050406030204" pitchFamily="18" charset="0"/>
                                  </a:rPr>
                                  <m:t>X</m:t>
                                </m:r>
                                <m:r>
                                  <a:rPr lang="vi-VN" i="1" dirty="0">
                                    <a:latin typeface="Cambria Math" panose="02040503050406030204" pitchFamily="18" charset="0"/>
                                  </a:rPr>
                                  <m:t>−</m:t>
                                </m:r>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x</m:t>
                                    </m:r>
                                  </m:e>
                                </m:acc>
                                <m:sSup>
                                  <m:sSupPr>
                                    <m:ctrlPr>
                                      <a:rPr lang="vi-VN" i="1" dirty="0">
                                        <a:latin typeface="Cambria Math" panose="02040503050406030204" pitchFamily="18" charset="0"/>
                                      </a:rPr>
                                    </m:ctrlPr>
                                  </m:sSupPr>
                                  <m:e>
                                    <m:r>
                                      <a:rPr lang="vi-VN" i="1" dirty="0">
                                        <a:latin typeface="Cambria Math" panose="02040503050406030204" pitchFamily="18" charset="0"/>
                                      </a:rPr>
                                      <m:t>1</m:t>
                                    </m:r>
                                  </m:e>
                                  <m:sup>
                                    <m:r>
                                      <m:rPr>
                                        <m:sty m:val="p"/>
                                      </m:rPr>
                                      <a:rPr lang="vi-VN" i="1" dirty="0">
                                        <a:latin typeface="Cambria Math" panose="02040503050406030204" pitchFamily="18" charset="0"/>
                                      </a:rPr>
                                      <m:t>T</m:t>
                                    </m:r>
                                  </m:sup>
                                </m:sSup>
                                <m:r>
                                  <a:rPr lang="vi-VN" b="0" i="1" dirty="0" smtClean="0">
                                    <a:latin typeface="Cambria Math" panose="02040503050406030204" pitchFamily="18" charset="0"/>
                                  </a:rPr>
                                  <m:t>)</m:t>
                                </m:r>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r>
                      <a:rPr lang="vi-VN" b="0" i="1" dirty="0" smtClean="0">
                        <a:latin typeface="Cambria Math" panose="02040503050406030204" pitchFamily="18" charset="0"/>
                      </a:rPr>
                      <m:t>=</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r>
                                  <a:rPr lang="vi-VN" i="1">
                                    <a:latin typeface="Cambria Math" panose="02040503050406030204" pitchFamily="18" charset="0"/>
                                  </a:rPr>
                                  <m:t>(</m:t>
                                </m:r>
                                <m:r>
                                  <m:rPr>
                                    <m:sty m:val="p"/>
                                  </m:rPr>
                                  <a:rPr lang="vi-VN" i="1">
                                    <a:latin typeface="Cambria Math" panose="02040503050406030204" pitchFamily="18" charset="0"/>
                                  </a:rPr>
                                  <m:t>X</m:t>
                                </m:r>
                                <m:r>
                                  <a:rPr lang="vi-VN" i="1" dirty="0">
                                    <a:latin typeface="Cambria Math" panose="02040503050406030204" pitchFamily="18" charset="0"/>
                                  </a:rPr>
                                  <m:t>−</m:t>
                                </m:r>
                                <m:acc>
                                  <m:accPr>
                                    <m:chr m:val="̅"/>
                                    <m:ctrlPr>
                                      <a:rPr lang="vi-VN" i="1" dirty="0">
                                        <a:latin typeface="Cambria Math" panose="02040503050406030204" pitchFamily="18" charset="0"/>
                                      </a:rPr>
                                    </m:ctrlPr>
                                  </m:accPr>
                                  <m:e>
                                    <m:r>
                                      <m:rPr>
                                        <m:sty m:val="p"/>
                                      </m:rPr>
                                      <a:rPr lang="vi-VN" i="1" dirty="0">
                                        <a:latin typeface="Cambria Math" panose="02040503050406030204" pitchFamily="18" charset="0"/>
                                      </a:rPr>
                                      <m:t>x</m:t>
                                    </m:r>
                                  </m:e>
                                </m:acc>
                                <m:sSup>
                                  <m:sSupPr>
                                    <m:ctrlPr>
                                      <a:rPr lang="vi-VN" i="1" dirty="0">
                                        <a:latin typeface="Cambria Math" panose="02040503050406030204" pitchFamily="18" charset="0"/>
                                      </a:rPr>
                                    </m:ctrlPr>
                                  </m:sSupPr>
                                  <m:e>
                                    <m:r>
                                      <a:rPr lang="vi-VN" i="1" dirty="0">
                                        <a:latin typeface="Cambria Math" panose="02040503050406030204" pitchFamily="18" charset="0"/>
                                      </a:rPr>
                                      <m:t>1</m:t>
                                    </m:r>
                                  </m:e>
                                  <m:sup>
                                    <m:r>
                                      <m:rPr>
                                        <m:sty m:val="p"/>
                                      </m:rPr>
                                      <a:rPr lang="vi-VN" i="1" dirty="0">
                                        <a:latin typeface="Cambria Math" panose="02040503050406030204" pitchFamily="18" charset="0"/>
                                      </a:rPr>
                                      <m:t>T</m:t>
                                    </m:r>
                                  </m:sup>
                                </m:sSup>
                                <m:r>
                                  <a:rPr lang="vi-VN" i="1" dirty="0">
                                    <a:latin typeface="Cambria Math" panose="02040503050406030204" pitchFamily="18" charset="0"/>
                                  </a:rPr>
                                  <m:t>)</m:t>
                                </m:r>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oMath>
                </a14:m>
                <a:r>
                  <a:rPr lang="vi-VN" dirty="0"/>
                  <a:t> </a:t>
                </a:r>
              </a:p>
              <a:p>
                <a:pPr marL="0" indent="0">
                  <a:buNone/>
                </a:pPr>
                <a:r>
                  <a:rPr lang="vi-VN" dirty="0"/>
                  <a:t>	</a:t>
                </a:r>
                <a14:m>
                  <m:oMath xmlns:m="http://schemas.openxmlformats.org/officeDocument/2006/math">
                    <m:r>
                      <a:rPr lang="vi-VN" b="0" i="1" smtClean="0">
                        <a:latin typeface="Cambria Math" panose="02040503050406030204" pitchFamily="18" charset="0"/>
                      </a:rPr>
                      <m:t>= </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bSup>
                                  <m:sSubSupPr>
                                    <m:ctrlPr>
                                      <a:rPr lang="vi-VN" i="1">
                                        <a:latin typeface="Cambria Math" panose="02040503050406030204" pitchFamily="18" charset="0"/>
                                      </a:rPr>
                                    </m:ctrlPr>
                                  </m:sSubSupPr>
                                  <m:e>
                                    <m:acc>
                                      <m:accPr>
                                        <m:chr m:val="̂"/>
                                        <m:ctrlPr>
                                          <a:rPr lang="vi-VN" i="1">
                                            <a:latin typeface="Cambria Math" panose="02040503050406030204" pitchFamily="18" charset="0"/>
                                          </a:rPr>
                                        </m:ctrlPr>
                                      </m:accPr>
                                      <m:e>
                                        <m:r>
                                          <m:rPr>
                                            <m:sty m:val="p"/>
                                          </m:rPr>
                                          <a:rPr lang="vi-VN" i="1">
                                            <a:latin typeface="Cambria Math" panose="02040503050406030204" pitchFamily="18" charset="0"/>
                                          </a:rPr>
                                          <m:t>U</m:t>
                                        </m:r>
                                      </m:e>
                                    </m:acc>
                                  </m:e>
                                  <m:sub>
                                    <m:r>
                                      <m:rPr>
                                        <m:sty m:val="p"/>
                                      </m:rPr>
                                      <a:rPr lang="vi-VN" i="1">
                                        <a:latin typeface="Cambria Math" panose="02040503050406030204" pitchFamily="18" charset="0"/>
                                      </a:rPr>
                                      <m:t>K</m:t>
                                    </m:r>
                                  </m:sub>
                                  <m:sup>
                                    <m:r>
                                      <m:rPr>
                                        <m:sty m:val="p"/>
                                      </m:rPr>
                                      <a:rPr lang="vi-VN" i="1">
                                        <a:latin typeface="Cambria Math" panose="02040503050406030204" pitchFamily="18" charset="0"/>
                                      </a:rPr>
                                      <m:t>T</m:t>
                                    </m:r>
                                  </m:sup>
                                </m:sSubSup>
                                <m:acc>
                                  <m:accPr>
                                    <m:chr m:val="̂"/>
                                    <m:ctrlPr>
                                      <a:rPr lang="vi-VN" b="0" i="1" smtClean="0">
                                        <a:latin typeface="Cambria Math" panose="02040503050406030204" pitchFamily="18" charset="0"/>
                                      </a:rPr>
                                    </m:ctrlPr>
                                  </m:accPr>
                                  <m:e>
                                    <m:r>
                                      <m:rPr>
                                        <m:sty m:val="p"/>
                                      </m:rPr>
                                      <a:rPr lang="vi-VN" i="1">
                                        <a:latin typeface="Cambria Math" panose="02040503050406030204" pitchFamily="18" charset="0"/>
                                      </a:rPr>
                                      <m:t>X</m:t>
                                    </m:r>
                                  </m:e>
                                </m:acc>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r>
                      <a:rPr lang="vi-VN" b="0" i="1" dirty="0" smtClean="0">
                        <a:latin typeface="Cambria Math" panose="02040503050406030204" pitchFamily="18" charset="0"/>
                      </a:rPr>
                      <m:t>=</m:t>
                    </m:r>
                    <m:f>
                      <m:fPr>
                        <m:ctrlPr>
                          <a:rPr lang="vi-VN" i="1" dirty="0">
                            <a:latin typeface="Cambria Math" panose="02040503050406030204" pitchFamily="18" charset="0"/>
                          </a:rPr>
                        </m:ctrlPr>
                      </m:fPr>
                      <m:num>
                        <m:r>
                          <a:rPr lang="vi-VN" i="1" dirty="0">
                            <a:latin typeface="Cambria Math" panose="02040503050406030204" pitchFamily="18" charset="0"/>
                          </a:rPr>
                          <m:t>1</m:t>
                        </m:r>
                      </m:num>
                      <m:den>
                        <m:r>
                          <m:rPr>
                            <m:sty m:val="p"/>
                          </m:rPr>
                          <a:rPr lang="vi-VN" i="1" dirty="0">
                            <a:latin typeface="Cambria Math" panose="02040503050406030204" pitchFamily="18" charset="0"/>
                          </a:rPr>
                          <m:t>N</m:t>
                        </m:r>
                      </m:den>
                    </m:f>
                    <m:sSubSup>
                      <m:sSubSupPr>
                        <m:ctrlPr>
                          <a:rPr lang="vi-VN" i="1" dirty="0">
                            <a:latin typeface="Cambria Math" panose="02040503050406030204" pitchFamily="18" charset="0"/>
                          </a:rPr>
                        </m:ctrlPr>
                      </m:sSubSupPr>
                      <m:e>
                        <m:d>
                          <m:dPr>
                            <m:begChr m:val="|"/>
                            <m:endChr m:val="|"/>
                            <m:ctrlPr>
                              <a:rPr lang="vi-VN" i="1" dirty="0">
                                <a:latin typeface="Cambria Math" panose="02040503050406030204" pitchFamily="18" charset="0"/>
                              </a:rPr>
                            </m:ctrlPr>
                          </m:dPr>
                          <m:e>
                            <m:d>
                              <m:dPr>
                                <m:begChr m:val="|"/>
                                <m:endChr m:val="|"/>
                                <m:ctrlPr>
                                  <a:rPr lang="vi-VN" i="1" dirty="0">
                                    <a:latin typeface="Cambria Math" panose="02040503050406030204" pitchFamily="18" charset="0"/>
                                  </a:rPr>
                                </m:ctrlPr>
                              </m:dPr>
                              <m:e>
                                <m:sSup>
                                  <m:sSupPr>
                                    <m:ctrlPr>
                                      <a:rPr lang="vi-VN" b="0" i="1" smtClean="0">
                                        <a:latin typeface="Cambria Math" panose="02040503050406030204" pitchFamily="18" charset="0"/>
                                      </a:rPr>
                                    </m:ctrlPr>
                                  </m:sSupPr>
                                  <m:e>
                                    <m:acc>
                                      <m:accPr>
                                        <m:chr m:val="̂"/>
                                        <m:ctrlPr>
                                          <a:rPr lang="vi-VN" b="0" i="1" dirty="0" smtClean="0">
                                            <a:latin typeface="Cambria Math" panose="02040503050406030204" pitchFamily="18" charset="0"/>
                                          </a:rPr>
                                        </m:ctrlPr>
                                      </m:accPr>
                                      <m:e>
                                        <m:r>
                                          <a:rPr lang="vi-VN" b="0" i="1" dirty="0" smtClean="0">
                                            <a:latin typeface="Cambria Math" panose="02040503050406030204" pitchFamily="18" charset="0"/>
                                          </a:rPr>
                                          <m:t>𝑋</m:t>
                                        </m:r>
                                      </m:e>
                                    </m:acc>
                                  </m:e>
                                  <m:sup>
                                    <m:r>
                                      <m:rPr>
                                        <m:sty m:val="p"/>
                                      </m:rPr>
                                      <a:rPr lang="vi-VN" i="1">
                                        <a:latin typeface="Cambria Math" panose="02040503050406030204" pitchFamily="18" charset="0"/>
                                      </a:rPr>
                                      <m:t>T</m:t>
                                    </m:r>
                                  </m:sup>
                                </m:sSup>
                                <m:sSub>
                                  <m:sSubPr>
                                    <m:ctrlPr>
                                      <a:rPr lang="vi-VN" i="1" dirty="0">
                                        <a:latin typeface="Cambria Math" panose="02040503050406030204" pitchFamily="18" charset="0"/>
                                      </a:rPr>
                                    </m:ctrlPr>
                                  </m:sSubPr>
                                  <m:e>
                                    <m:acc>
                                      <m:accPr>
                                        <m:chr m:val="̂"/>
                                        <m:ctrlPr>
                                          <a:rPr lang="vi-VN" i="1" dirty="0">
                                            <a:latin typeface="Cambria Math" panose="02040503050406030204" pitchFamily="18" charset="0"/>
                                          </a:rPr>
                                        </m:ctrlPr>
                                      </m:accPr>
                                      <m:e>
                                        <m:r>
                                          <m:rPr>
                                            <m:sty m:val="p"/>
                                          </m:rPr>
                                          <a:rPr lang="en-VN" i="1" dirty="0">
                                            <a:latin typeface="Cambria Math" panose="02040503050406030204" pitchFamily="18" charset="0"/>
                                          </a:rPr>
                                          <m:t>U</m:t>
                                        </m:r>
                                      </m:e>
                                    </m:acc>
                                  </m:e>
                                  <m:sub>
                                    <m:r>
                                      <m:rPr>
                                        <m:sty m:val="p"/>
                                      </m:rPr>
                                      <a:rPr lang="vi-VN" i="1" dirty="0">
                                        <a:latin typeface="Cambria Math" panose="02040503050406030204" pitchFamily="18" charset="0"/>
                                      </a:rPr>
                                      <m:t>K</m:t>
                                    </m:r>
                                  </m:sub>
                                </m:sSub>
                              </m:e>
                            </m:d>
                          </m:e>
                        </m:d>
                      </m:e>
                      <m:sub>
                        <m:r>
                          <m:rPr>
                            <m:sty m:val="p"/>
                          </m:rPr>
                          <a:rPr lang="vi-VN" i="1" dirty="0">
                            <a:latin typeface="Cambria Math" panose="02040503050406030204" pitchFamily="18" charset="0"/>
                          </a:rPr>
                          <m:t>F</m:t>
                        </m:r>
                      </m:sub>
                      <m:sup>
                        <m:r>
                          <a:rPr lang="vi-VN" i="1" dirty="0">
                            <a:latin typeface="Cambria Math" panose="02040503050406030204" pitchFamily="18" charset="0"/>
                          </a:rPr>
                          <m:t>2</m:t>
                        </m:r>
                      </m:sup>
                    </m:sSubSup>
                    <m:r>
                      <a:rPr lang="vi-VN" b="0" i="1" dirty="0" smtClean="0">
                        <a:latin typeface="Cambria Math" panose="02040503050406030204" pitchFamily="18" charset="0"/>
                      </a:rPr>
                      <m:t>= </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m:rPr>
                            <m:sty m:val="p"/>
                          </m:rPr>
                          <a:rPr lang="vi-VN" i="1" dirty="0">
                            <a:latin typeface="Cambria Math" panose="02040503050406030204" pitchFamily="18" charset="0"/>
                          </a:rPr>
                          <m:t>N</m:t>
                        </m:r>
                      </m:den>
                    </m:f>
                    <m:nary>
                      <m:naryPr>
                        <m:chr m:val="∑"/>
                        <m:ctrlPr>
                          <a:rPr lang="vi-VN" b="0" i="1" dirty="0" smtClean="0">
                            <a:latin typeface="Cambria Math" panose="02040503050406030204" pitchFamily="18" charset="0"/>
                          </a:rPr>
                        </m:ctrlPr>
                      </m:naryPr>
                      <m:sub>
                        <m:r>
                          <m:rPr>
                            <m:sty m:val="p"/>
                            <m:brk m:alnAt="23"/>
                          </m:rPr>
                          <a:rPr lang="vi-VN" i="1" dirty="0">
                            <a:latin typeface="Cambria Math" panose="02040503050406030204" pitchFamily="18" charset="0"/>
                          </a:rPr>
                          <m:t>i</m:t>
                        </m:r>
                        <m:r>
                          <a:rPr lang="vi-VN" b="0" i="1" dirty="0" smtClean="0">
                            <a:latin typeface="Cambria Math" panose="02040503050406030204" pitchFamily="18" charset="0"/>
                          </a:rPr>
                          <m:t>= </m:t>
                        </m:r>
                        <m:r>
                          <m:rPr>
                            <m:sty m:val="p"/>
                          </m:rPr>
                          <a:rPr lang="vi-VN" i="1" dirty="0">
                            <a:latin typeface="Cambria Math" panose="02040503050406030204" pitchFamily="18" charset="0"/>
                          </a:rPr>
                          <m:t>K</m:t>
                        </m:r>
                        <m:r>
                          <a:rPr lang="vi-VN" b="0" i="1" dirty="0" smtClean="0">
                            <a:latin typeface="Cambria Math" panose="02040503050406030204" pitchFamily="18" charset="0"/>
                          </a:rPr>
                          <m:t>+1</m:t>
                        </m:r>
                      </m:sub>
                      <m:sup>
                        <m:r>
                          <m:rPr>
                            <m:sty m:val="p"/>
                          </m:rPr>
                          <a:rPr lang="vi-VN" i="1" dirty="0">
                            <a:latin typeface="Cambria Math" panose="02040503050406030204" pitchFamily="18" charset="0"/>
                          </a:rPr>
                          <m:t>D</m:t>
                        </m:r>
                      </m:sup>
                      <m:e>
                        <m:sSubSup>
                          <m:sSubSupPr>
                            <m:ctrlPr>
                              <a:rPr lang="vi-VN" b="0" i="1" dirty="0" smtClean="0">
                                <a:latin typeface="Cambria Math" panose="02040503050406030204" pitchFamily="18" charset="0"/>
                              </a:rPr>
                            </m:ctrlPr>
                          </m:sSubSupPr>
                          <m:e>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sSup>
                                      <m:sSupPr>
                                        <m:ctrlPr>
                                          <a:rPr lang="vi-VN" i="1">
                                            <a:latin typeface="Cambria Math" panose="02040503050406030204" pitchFamily="18" charset="0"/>
                                          </a:rPr>
                                        </m:ctrlPr>
                                      </m:sSupPr>
                                      <m:e>
                                        <m:acc>
                                          <m:accPr>
                                            <m:chr m:val="̂"/>
                                            <m:ctrlPr>
                                              <a:rPr lang="vi-VN" i="1" dirty="0">
                                                <a:latin typeface="Cambria Math" panose="02040503050406030204" pitchFamily="18" charset="0"/>
                                              </a:rPr>
                                            </m:ctrlPr>
                                          </m:accPr>
                                          <m:e>
                                            <m:r>
                                              <a:rPr lang="vi-VN" i="1" dirty="0">
                                                <a:latin typeface="Cambria Math" panose="02040503050406030204" pitchFamily="18" charset="0"/>
                                              </a:rPr>
                                              <m:t>𝑋</m:t>
                                            </m:r>
                                          </m:e>
                                        </m:acc>
                                      </m:e>
                                      <m:sup>
                                        <m:r>
                                          <m:rPr>
                                            <m:sty m:val="p"/>
                                          </m:rPr>
                                          <a:rPr lang="vi-VN" i="1">
                                            <a:latin typeface="Cambria Math" panose="02040503050406030204" pitchFamily="18" charset="0"/>
                                          </a:rPr>
                                          <m:t>T</m:t>
                                        </m:r>
                                      </m:sup>
                                    </m:sSup>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u</m:t>
                                        </m:r>
                                      </m:e>
                                      <m:sub>
                                        <m:r>
                                          <m:rPr>
                                            <m:sty m:val="p"/>
                                          </m:rPr>
                                          <a:rPr lang="vi-VN" i="1">
                                            <a:latin typeface="Cambria Math" panose="02040503050406030204" pitchFamily="18" charset="0"/>
                                          </a:rPr>
                                          <m:t>i</m:t>
                                        </m:r>
                                      </m:sub>
                                    </m:sSub>
                                  </m:e>
                                </m:d>
                              </m:e>
                            </m:d>
                          </m:e>
                          <m:sub>
                            <m:r>
                              <a:rPr lang="vi-VN" b="0" i="1" dirty="0" smtClean="0">
                                <a:latin typeface="Cambria Math" panose="02040503050406030204" pitchFamily="18" charset="0"/>
                              </a:rPr>
                              <m:t>2</m:t>
                            </m:r>
                          </m:sub>
                          <m:sup>
                            <m:r>
                              <a:rPr lang="vi-VN" b="0" i="1" dirty="0" smtClean="0">
                                <a:latin typeface="Cambria Math" panose="02040503050406030204" pitchFamily="18" charset="0"/>
                              </a:rPr>
                              <m:t>2</m:t>
                            </m:r>
                          </m:sup>
                        </m:sSubSup>
                      </m:e>
                    </m:nary>
                  </m:oMath>
                </a14:m>
                <a:endParaRPr lang="vi-VN" dirty="0"/>
              </a:p>
              <a:p>
                <a:pPr marL="0" indent="0">
                  <a:buNone/>
                </a:pPr>
                <a:r>
                  <a:rPr lang="vi-VN" dirty="0"/>
                  <a:t>	</a:t>
                </a:r>
                <a14:m>
                  <m:oMath xmlns:m="http://schemas.openxmlformats.org/officeDocument/2006/math">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1</m:t>
                        </m:r>
                      </m:num>
                      <m:den>
                        <m:r>
                          <m:rPr>
                            <m:sty m:val="p"/>
                          </m:rPr>
                          <a:rPr lang="vi-VN" i="1">
                            <a:latin typeface="Cambria Math" panose="02040503050406030204" pitchFamily="18" charset="0"/>
                          </a:rPr>
                          <m:t>N</m:t>
                        </m:r>
                      </m:den>
                    </m:f>
                    <m:nary>
                      <m:naryPr>
                        <m:chr m:val="∑"/>
                        <m:ctrlPr>
                          <a:rPr lang="vi-VN" b="0" i="1" smtClean="0">
                            <a:latin typeface="Cambria Math" panose="02040503050406030204" pitchFamily="18" charset="0"/>
                          </a:rPr>
                        </m:ctrlPr>
                      </m:naryPr>
                      <m:sub>
                        <m:r>
                          <m:rPr>
                            <m:sty m:val="p"/>
                            <m:brk m:alnAt="23"/>
                          </m:rPr>
                          <a:rPr lang="vi-VN" i="1">
                            <a:latin typeface="Cambria Math" panose="02040503050406030204" pitchFamily="18" charset="0"/>
                          </a:rPr>
                          <m:t>i</m:t>
                        </m:r>
                        <m:r>
                          <a:rPr lang="vi-VN" b="0" i="1" smtClean="0">
                            <a:latin typeface="Cambria Math" panose="02040503050406030204" pitchFamily="18" charset="0"/>
                          </a:rPr>
                          <m:t>= </m:t>
                        </m:r>
                        <m:r>
                          <m:rPr>
                            <m:sty m:val="p"/>
                          </m:rPr>
                          <a:rPr lang="vi-VN" i="1">
                            <a:latin typeface="Cambria Math" panose="02040503050406030204" pitchFamily="18" charset="0"/>
                          </a:rPr>
                          <m:t>K</m:t>
                        </m:r>
                        <m:r>
                          <a:rPr lang="vi-VN" b="0" i="1" smtClean="0">
                            <a:latin typeface="Cambria Math" panose="02040503050406030204" pitchFamily="18" charset="0"/>
                          </a:rPr>
                          <m:t>+1</m:t>
                        </m:r>
                      </m:sub>
                      <m:sup>
                        <m:r>
                          <m:rPr>
                            <m:sty m:val="p"/>
                          </m:rPr>
                          <a:rPr lang="vi-VN" i="1">
                            <a:latin typeface="Cambria Math" panose="02040503050406030204" pitchFamily="18" charset="0"/>
                          </a:rPr>
                          <m:t>D</m:t>
                        </m:r>
                      </m:sup>
                      <m:e>
                        <m:sSubSup>
                          <m:sSubSupPr>
                            <m:ctrlPr>
                              <a:rPr lang="vi-VN" b="0" i="1" smtClean="0">
                                <a:latin typeface="Cambria Math" panose="02040503050406030204" pitchFamily="18" charset="0"/>
                              </a:rPr>
                            </m:ctrlPr>
                          </m:sSubSupPr>
                          <m:e>
                            <m:r>
                              <m:rPr>
                                <m:sty m:val="p"/>
                              </m:rPr>
                              <a:rPr lang="vi-VN" i="1">
                                <a:latin typeface="Cambria Math" panose="02040503050406030204" pitchFamily="18" charset="0"/>
                              </a:rPr>
                              <m:t>u</m:t>
                            </m:r>
                          </m:e>
                          <m:sub>
                            <m:r>
                              <m:rPr>
                                <m:sty m:val="p"/>
                              </m:rPr>
                              <a:rPr lang="vi-VN" i="1" smtClean="0">
                                <a:latin typeface="Cambria Math" panose="02040503050406030204" pitchFamily="18" charset="0"/>
                              </a:rPr>
                              <m:t>i</m:t>
                            </m:r>
                          </m:sub>
                          <m:sup>
                            <m:r>
                              <m:rPr>
                                <m:sty m:val="p"/>
                              </m:rPr>
                              <a:rPr lang="vi-VN" i="1">
                                <a:latin typeface="Cambria Math" panose="02040503050406030204" pitchFamily="18" charset="0"/>
                              </a:rPr>
                              <m:t>T</m:t>
                            </m:r>
                          </m:sup>
                        </m:sSubSup>
                      </m:e>
                    </m:nary>
                    <m:acc>
                      <m:accPr>
                        <m:chr m:val="̂"/>
                        <m:ctrlPr>
                          <a:rPr lang="vi-VN" i="1" dirty="0">
                            <a:latin typeface="Cambria Math" panose="02040503050406030204" pitchFamily="18" charset="0"/>
                          </a:rPr>
                        </m:ctrlPr>
                      </m:accPr>
                      <m:e>
                        <m:r>
                          <a:rPr lang="vi-VN" i="1" dirty="0">
                            <a:latin typeface="Cambria Math" panose="02040503050406030204" pitchFamily="18" charset="0"/>
                          </a:rPr>
                          <m:t>𝑋</m:t>
                        </m:r>
                      </m:e>
                    </m:acc>
                    <m:sSup>
                      <m:sSupPr>
                        <m:ctrlPr>
                          <a:rPr lang="vi-VN" b="0" i="1" dirty="0" smtClean="0">
                            <a:latin typeface="Cambria Math" panose="02040503050406030204" pitchFamily="18" charset="0"/>
                          </a:rPr>
                        </m:ctrlPr>
                      </m:sSupPr>
                      <m:e>
                        <m:acc>
                          <m:accPr>
                            <m:chr m:val="̂"/>
                            <m:ctrlPr>
                              <a:rPr lang="vi-VN" i="1" dirty="0">
                                <a:latin typeface="Cambria Math" panose="02040503050406030204" pitchFamily="18" charset="0"/>
                              </a:rPr>
                            </m:ctrlPr>
                          </m:accPr>
                          <m:e>
                            <m:r>
                              <a:rPr lang="vi-VN" i="1" dirty="0">
                                <a:latin typeface="Cambria Math" panose="02040503050406030204" pitchFamily="18" charset="0"/>
                              </a:rPr>
                              <m:t>𝑋</m:t>
                            </m:r>
                          </m:e>
                        </m:acc>
                      </m:e>
                      <m:sup>
                        <m:r>
                          <m:rPr>
                            <m:sty m:val="p"/>
                          </m:rPr>
                          <a:rPr lang="vi-VN" i="1" dirty="0">
                            <a:latin typeface="Cambria Math" panose="02040503050406030204" pitchFamily="18" charset="0"/>
                          </a:rPr>
                          <m:t>T</m:t>
                        </m:r>
                      </m:sup>
                    </m:sSup>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u</m:t>
                        </m:r>
                      </m:e>
                      <m:sub>
                        <m:r>
                          <m:rPr>
                            <m:sty m:val="p"/>
                          </m:rPr>
                          <a:rPr lang="vi-VN" i="1" dirty="0">
                            <a:latin typeface="Cambria Math" panose="02040503050406030204" pitchFamily="18" charset="0"/>
                          </a:rPr>
                          <m:t>i</m:t>
                        </m:r>
                      </m:sub>
                    </m:sSub>
                  </m:oMath>
                </a14:m>
                <a:r>
                  <a:rPr lang="vi-VN" dirty="0"/>
                  <a:t> = </a:t>
                </a:r>
                <a14:m>
                  <m:oMath xmlns:m="http://schemas.openxmlformats.org/officeDocument/2006/math">
                    <m:nary>
                      <m:naryPr>
                        <m:chr m:val="∑"/>
                        <m:ctrlPr>
                          <a:rPr lang="vi-VN" i="1">
                            <a:latin typeface="Cambria Math" panose="02040503050406030204" pitchFamily="18" charset="0"/>
                          </a:rPr>
                        </m:ctrlPr>
                      </m:naryPr>
                      <m:sub>
                        <m:r>
                          <m:rPr>
                            <m:sty m:val="p"/>
                            <m:brk m:alnAt="23"/>
                          </m:rPr>
                          <a:rPr lang="vi-VN" i="1">
                            <a:latin typeface="Cambria Math" panose="02040503050406030204" pitchFamily="18" charset="0"/>
                          </a:rPr>
                          <m:t>i</m:t>
                        </m:r>
                        <m:r>
                          <a:rPr lang="vi-VN" i="1">
                            <a:latin typeface="Cambria Math" panose="02040503050406030204" pitchFamily="18" charset="0"/>
                          </a:rPr>
                          <m:t>= </m:t>
                        </m:r>
                        <m:r>
                          <m:rPr>
                            <m:sty m:val="p"/>
                          </m:rPr>
                          <a:rPr lang="vi-VN" i="1">
                            <a:latin typeface="Cambria Math" panose="02040503050406030204" pitchFamily="18" charset="0"/>
                          </a:rPr>
                          <m:t>K</m:t>
                        </m:r>
                        <m:r>
                          <a:rPr lang="vi-VN" i="1">
                            <a:latin typeface="Cambria Math" panose="02040503050406030204" pitchFamily="18" charset="0"/>
                          </a:rPr>
                          <m:t>+1</m:t>
                        </m:r>
                      </m:sub>
                      <m:sup>
                        <m:r>
                          <m:rPr>
                            <m:sty m:val="p"/>
                          </m:rPr>
                          <a:rPr lang="vi-VN" i="1">
                            <a:latin typeface="Cambria Math" panose="02040503050406030204" pitchFamily="18" charset="0"/>
                          </a:rPr>
                          <m:t>D</m:t>
                        </m:r>
                      </m:sup>
                      <m:e>
                        <m:sSubSup>
                          <m:sSubSupPr>
                            <m:ctrlPr>
                              <a:rPr lang="vi-VN" i="1">
                                <a:latin typeface="Cambria Math" panose="02040503050406030204" pitchFamily="18" charset="0"/>
                              </a:rPr>
                            </m:ctrlPr>
                          </m:sSubSupPr>
                          <m:e>
                            <m:r>
                              <m:rPr>
                                <m:sty m:val="p"/>
                              </m:rPr>
                              <a:rPr lang="vi-VN" i="1">
                                <a:latin typeface="Cambria Math" panose="02040503050406030204" pitchFamily="18" charset="0"/>
                              </a:rPr>
                              <m:t>u</m:t>
                            </m:r>
                          </m:e>
                          <m:sub>
                            <m:r>
                              <m:rPr>
                                <m:sty m:val="p"/>
                              </m:rPr>
                              <a:rPr lang="vi-VN" i="1">
                                <a:latin typeface="Cambria Math" panose="02040503050406030204" pitchFamily="18" charset="0"/>
                              </a:rPr>
                              <m:t>i</m:t>
                            </m:r>
                          </m:sub>
                          <m:sup>
                            <m:r>
                              <m:rPr>
                                <m:sty m:val="p"/>
                              </m:rPr>
                              <a:rPr lang="vi-VN" i="1">
                                <a:latin typeface="Cambria Math" panose="02040503050406030204" pitchFamily="18" charset="0"/>
                              </a:rPr>
                              <m:t>T</m:t>
                            </m:r>
                          </m:sup>
                        </m:sSubSup>
                      </m:e>
                    </m:nary>
                    <m:r>
                      <m:rPr>
                        <m:sty m:val="p"/>
                      </m:rPr>
                      <a:rPr lang="vi-VN" i="1">
                        <a:latin typeface="Cambria Math" panose="02040503050406030204" pitchFamily="18" charset="0"/>
                      </a:rPr>
                      <m:t>S</m:t>
                    </m:r>
                    <m:sSub>
                      <m:sSubPr>
                        <m:ctrlPr>
                          <a:rPr lang="vi-VN" i="1" dirty="0">
                            <a:latin typeface="Cambria Math" panose="02040503050406030204" pitchFamily="18" charset="0"/>
                          </a:rPr>
                        </m:ctrlPr>
                      </m:sSubPr>
                      <m:e>
                        <m:r>
                          <m:rPr>
                            <m:sty m:val="p"/>
                          </m:rPr>
                          <a:rPr lang="vi-VN" i="1" dirty="0">
                            <a:latin typeface="Cambria Math" panose="02040503050406030204" pitchFamily="18" charset="0"/>
                          </a:rPr>
                          <m:t>u</m:t>
                        </m:r>
                      </m:e>
                      <m:sub>
                        <m:r>
                          <m:rPr>
                            <m:sty m:val="p"/>
                          </m:rPr>
                          <a:rPr lang="vi-VN" i="1" dirty="0">
                            <a:latin typeface="Cambria Math" panose="02040503050406030204" pitchFamily="18" charset="0"/>
                          </a:rPr>
                          <m:t>i</m:t>
                        </m:r>
                      </m:sub>
                    </m:sSub>
                  </m:oMath>
                </a14:m>
                <a:endParaRPr lang="vi-VN" dirty="0"/>
              </a:p>
              <a:p>
                <a:pPr marL="0" indent="0">
                  <a:buNone/>
                </a:pPr>
                <a:r>
                  <a:rPr lang="vi-VN" dirty="0"/>
                  <a:t>Với </a:t>
                </a:r>
                <a14:m>
                  <m:oMath xmlns:m="http://schemas.openxmlformats.org/officeDocument/2006/math">
                    <m:r>
                      <m:rPr>
                        <m:sty m:val="p"/>
                      </m:rPr>
                      <a:rPr lang="vi-VN" i="1" dirty="0">
                        <a:latin typeface="Cambria Math" panose="02040503050406030204" pitchFamily="18" charset="0"/>
                      </a:rPr>
                      <m:t>S</m:t>
                    </m:r>
                    <m:r>
                      <a:rPr lang="vi-VN" b="0" i="1" dirty="0" smtClean="0">
                        <a:latin typeface="Cambria Math" panose="02040503050406030204" pitchFamily="18" charset="0"/>
                      </a:rPr>
                      <m:t>= </m:t>
                    </m:r>
                    <m:f>
                      <m:fPr>
                        <m:ctrlPr>
                          <a:rPr lang="vi-VN" b="0" i="1" dirty="0" smtClean="0">
                            <a:latin typeface="Cambria Math" panose="02040503050406030204" pitchFamily="18" charset="0"/>
                          </a:rPr>
                        </m:ctrlPr>
                      </m:fPr>
                      <m:num>
                        <m:r>
                          <a:rPr lang="vi-VN" b="0" i="1" dirty="0" smtClean="0">
                            <a:latin typeface="Cambria Math" panose="02040503050406030204" pitchFamily="18" charset="0"/>
                          </a:rPr>
                          <m:t>1</m:t>
                        </m:r>
                      </m:num>
                      <m:den>
                        <m:r>
                          <m:rPr>
                            <m:sty m:val="p"/>
                          </m:rPr>
                          <a:rPr lang="vi-VN" i="1" dirty="0">
                            <a:latin typeface="Cambria Math" panose="02040503050406030204" pitchFamily="18" charset="0"/>
                          </a:rPr>
                          <m:t>N</m:t>
                        </m:r>
                      </m:den>
                    </m:f>
                  </m:oMath>
                </a14:m>
                <a:r>
                  <a:rPr lang="vi-VN" dirty="0"/>
                  <a:t> </a:t>
                </a:r>
                <a14:m>
                  <m:oMath xmlns:m="http://schemas.openxmlformats.org/officeDocument/2006/math">
                    <m:acc>
                      <m:accPr>
                        <m:chr m:val="̂"/>
                        <m:ctrlPr>
                          <a:rPr lang="vi-VN" i="1" dirty="0">
                            <a:latin typeface="Cambria Math" panose="02040503050406030204" pitchFamily="18" charset="0"/>
                          </a:rPr>
                        </m:ctrlPr>
                      </m:accPr>
                      <m:e>
                        <m:r>
                          <a:rPr lang="vi-VN" i="1" dirty="0">
                            <a:latin typeface="Cambria Math" panose="02040503050406030204" pitchFamily="18" charset="0"/>
                          </a:rPr>
                          <m:t>𝑋</m:t>
                        </m:r>
                      </m:e>
                    </m:acc>
                    <m:sSup>
                      <m:sSupPr>
                        <m:ctrlPr>
                          <a:rPr lang="vi-VN" i="1" dirty="0">
                            <a:latin typeface="Cambria Math" panose="02040503050406030204" pitchFamily="18" charset="0"/>
                          </a:rPr>
                        </m:ctrlPr>
                      </m:sSupPr>
                      <m:e>
                        <m:acc>
                          <m:accPr>
                            <m:chr m:val="̂"/>
                            <m:ctrlPr>
                              <a:rPr lang="vi-VN" i="1" dirty="0">
                                <a:latin typeface="Cambria Math" panose="02040503050406030204" pitchFamily="18" charset="0"/>
                              </a:rPr>
                            </m:ctrlPr>
                          </m:accPr>
                          <m:e>
                            <m:r>
                              <a:rPr lang="vi-VN" i="1" dirty="0">
                                <a:latin typeface="Cambria Math" panose="02040503050406030204" pitchFamily="18" charset="0"/>
                              </a:rPr>
                              <m:t>𝑋</m:t>
                            </m:r>
                          </m:e>
                        </m:acc>
                      </m:e>
                      <m:sup>
                        <m:r>
                          <m:rPr>
                            <m:sty m:val="p"/>
                          </m:rPr>
                          <a:rPr lang="vi-VN" i="1" dirty="0">
                            <a:latin typeface="Cambria Math" panose="02040503050406030204" pitchFamily="18" charset="0"/>
                          </a:rPr>
                          <m:t>T</m:t>
                        </m:r>
                      </m:sup>
                    </m:sSup>
                  </m:oMath>
                </a14:m>
                <a:r>
                  <a:rPr lang="vi-VN" dirty="0"/>
                  <a:t>. Như vậy, công việc của chúng ta là tìm các vector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u</m:t>
                        </m:r>
                      </m:e>
                      <m:sub>
                        <m:r>
                          <m:rPr>
                            <m:sty m:val="p"/>
                          </m:rPr>
                          <a:rPr lang="vi-VN" i="1" dirty="0">
                            <a:latin typeface="Cambria Math" panose="02040503050406030204" pitchFamily="18" charset="0"/>
                          </a:rPr>
                          <m:t>i</m:t>
                        </m:r>
                      </m:sub>
                    </m:sSub>
                  </m:oMath>
                </a14:m>
                <a:r>
                  <a:rPr lang="vi-VN" dirty="0"/>
                  <a:t> đạt giá trị nhỏ nhất. </a:t>
                </a:r>
              </a:p>
            </p:txBody>
          </p:sp>
        </mc:Choice>
        <mc:Fallback xmlns="">
          <p:sp>
            <p:nvSpPr>
              <p:cNvPr id="5" name="Content Placeholder 4">
                <a:extLst>
                  <a:ext uri="{FF2B5EF4-FFF2-40B4-BE49-F238E27FC236}">
                    <a16:creationId xmlns:a16="http://schemas.microsoft.com/office/drawing/2014/main" id="{95A4B5E2-279F-E454-32DD-B28F0CCB738D}"/>
                  </a:ext>
                </a:extLst>
              </p:cNvPr>
              <p:cNvSpPr>
                <a:spLocks noGrp="1" noRot="1" noChangeAspect="1" noMove="1" noResize="1" noEditPoints="1" noAdjustHandles="1" noChangeArrowheads="1" noChangeShapeType="1" noTextEdit="1"/>
              </p:cNvSpPr>
              <p:nvPr>
                <p:ph sz="quarter" idx="13"/>
              </p:nvPr>
            </p:nvSpPr>
            <p:spPr>
              <a:xfrm>
                <a:off x="338736" y="1629788"/>
                <a:ext cx="11514528" cy="4909124"/>
              </a:xfrm>
              <a:blipFill>
                <a:blip r:embed="rId2"/>
                <a:stretch>
                  <a:fillRect l="-1101" t="-2320" r="-220"/>
                </a:stretch>
              </a:blipFill>
            </p:spPr>
            <p:txBody>
              <a:bodyPr/>
              <a:lstStyle/>
              <a:p>
                <a:r>
                  <a:rPr lang="en-VN">
                    <a:noFill/>
                  </a:rPr>
                  <a:t> </a:t>
                </a:r>
              </a:p>
            </p:txBody>
          </p:sp>
        </mc:Fallback>
      </mc:AlternateContent>
    </p:spTree>
    <p:extLst>
      <p:ext uri="{BB962C8B-B14F-4D97-AF65-F5344CB8AC3E}">
        <p14:creationId xmlns:p14="http://schemas.microsoft.com/office/powerpoint/2010/main" val="171717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B2FA17-2A23-1D8A-987E-24D47C3AA86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F3DB397-4B99-6C84-2250-3A630FD0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8DE43-0AEE-D3FA-1C14-3D91238337B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t>
            </a:r>
            <a:r>
              <a:rPr lang="en-US" sz="3200">
                <a:latin typeface="+mj-lt"/>
                <a:ea typeface="+mj-ea"/>
                <a:cs typeface="+mj-cs"/>
              </a:rPr>
              <a:t>Analysis</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DD0953B9-EC22-3076-3BDC-6BA483EED1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16</a:t>
            </a:fld>
            <a:endParaRPr lang="en-US">
              <a:solidFill>
                <a:schemeClr val="tx1">
                  <a:tint val="75000"/>
                </a:schemeClr>
              </a:solidFill>
              <a:latin typeface="+mn-lt"/>
              <a:ea typeface="+mn-ea"/>
              <a:cs typeface="+mn-cs"/>
            </a:endParaRPr>
          </a:p>
        </p:txBody>
      </p:sp>
      <p:sp>
        <p:nvSpPr>
          <p:cNvPr id="5" name="Content Placeholder 4">
            <a:extLst>
              <a:ext uri="{FF2B5EF4-FFF2-40B4-BE49-F238E27FC236}">
                <a16:creationId xmlns:a16="http://schemas.microsoft.com/office/drawing/2014/main" id="{6101BCDC-CE6E-02FC-0542-2B463A06EB4B}"/>
              </a:ext>
            </a:extLst>
          </p:cNvPr>
          <p:cNvSpPr>
            <a:spLocks noGrp="1"/>
          </p:cNvSpPr>
          <p:nvPr>
            <p:ph sz="quarter" idx="13"/>
          </p:nvPr>
        </p:nvSpPr>
        <p:spPr>
          <a:xfrm>
            <a:off x="338736" y="1629788"/>
            <a:ext cx="11514528" cy="4909124"/>
          </a:xfrm>
        </p:spPr>
        <p:txBody>
          <a:bodyPr/>
          <a:lstStyle/>
          <a:p>
            <a:pPr marL="0" indent="0">
              <a:buNone/>
            </a:pPr>
            <a:r>
              <a:rPr lang="vi-VN" dirty="0"/>
              <a:t>Ta có kết quả sau</a:t>
            </a:r>
          </a:p>
        </p:txBody>
      </p:sp>
      <p:pic>
        <p:nvPicPr>
          <p:cNvPr id="6" name="Picture 5" descr="A math equations and formulas on a white paper&#10;&#10;Description automatically generated">
            <a:extLst>
              <a:ext uri="{FF2B5EF4-FFF2-40B4-BE49-F238E27FC236}">
                <a16:creationId xmlns:a16="http://schemas.microsoft.com/office/drawing/2014/main" id="{FEBE57BD-C735-9166-60D5-11B5B003E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650" y="2432050"/>
            <a:ext cx="7378700" cy="3924300"/>
          </a:xfrm>
          <a:prstGeom prst="rect">
            <a:avLst/>
          </a:prstGeom>
        </p:spPr>
      </p:pic>
    </p:spTree>
    <p:extLst>
      <p:ext uri="{BB962C8B-B14F-4D97-AF65-F5344CB8AC3E}">
        <p14:creationId xmlns:p14="http://schemas.microsoft.com/office/powerpoint/2010/main" val="754679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28355A-A86D-8F8C-8FF2-D50300FB9644}"/>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2A29A-C276-4F17-74F3-2D9916EE23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Principal Component Analysis</a:t>
            </a:r>
            <a:endParaRPr lang="en-US" sz="3200" kern="1200" dirty="0">
              <a:latin typeface="+mj-lt"/>
              <a:ea typeface="+mj-ea"/>
              <a:cs typeface="+mj-cs"/>
            </a:endParaRPr>
          </a:p>
        </p:txBody>
      </p:sp>
      <p:pic>
        <p:nvPicPr>
          <p:cNvPr id="9" name="Content Placeholder 8" descr="A white card with black text&#10;&#10;Description automatically generated">
            <a:extLst>
              <a:ext uri="{FF2B5EF4-FFF2-40B4-BE49-F238E27FC236}">
                <a16:creationId xmlns:a16="http://schemas.microsoft.com/office/drawing/2014/main" id="{487134D3-8F4C-9AD9-650C-726D43F5782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3467" y="1950309"/>
            <a:ext cx="10905066" cy="3844035"/>
          </a:xfrm>
          <a:prstGeom prst="rect">
            <a:avLst/>
          </a:prstGeom>
        </p:spPr>
      </p:pic>
      <p:sp>
        <p:nvSpPr>
          <p:cNvPr id="4" name="Slide Number Placeholder 3">
            <a:extLst>
              <a:ext uri="{FF2B5EF4-FFF2-40B4-BE49-F238E27FC236}">
                <a16:creationId xmlns:a16="http://schemas.microsoft.com/office/drawing/2014/main" id="{96A57418-90E7-8103-20E8-F47EB1683A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17</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36903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5B7D6F-1EE8-72C2-DB54-186FB4C4CC55}"/>
            </a:ext>
          </a:extLst>
        </p:cNvPr>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7EB39-10BD-49A1-AFF0-CC75B393FC0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Principal Component Analysis</a:t>
            </a:r>
          </a:p>
        </p:txBody>
      </p:sp>
      <p:pic>
        <p:nvPicPr>
          <p:cNvPr id="7" name="Content Placeholder 6" descr="A white text with black text&#10;&#10;Description automatically generated with medium confidence">
            <a:extLst>
              <a:ext uri="{FF2B5EF4-FFF2-40B4-BE49-F238E27FC236}">
                <a16:creationId xmlns:a16="http://schemas.microsoft.com/office/drawing/2014/main" id="{3C283014-7929-065E-45EE-1DB48B63D40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62776" y="643466"/>
            <a:ext cx="6609780" cy="5568739"/>
          </a:xfrm>
          <a:prstGeom prst="rect">
            <a:avLst/>
          </a:prstGeom>
        </p:spPr>
      </p:pic>
      <p:sp>
        <p:nvSpPr>
          <p:cNvPr id="4" name="Slide Number Placeholder 3">
            <a:extLst>
              <a:ext uri="{FF2B5EF4-FFF2-40B4-BE49-F238E27FC236}">
                <a16:creationId xmlns:a16="http://schemas.microsoft.com/office/drawing/2014/main" id="{221FA9A4-8428-8D41-6B2F-FAD75102D3D0}"/>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9EA0BE3B-158A-4EDF-80DC-E394A0D1600F}" type="slidenum">
              <a:rPr lang="en-US">
                <a:solidFill>
                  <a:schemeClr val="tx1">
                    <a:alpha val="80000"/>
                  </a:schemeClr>
                </a:solidFill>
                <a:latin typeface="+mn-lt"/>
                <a:ea typeface="+mn-ea"/>
                <a:cs typeface="+mn-cs"/>
              </a:rPr>
              <a:pPr>
                <a:spcAft>
                  <a:spcPts val="600"/>
                </a:spcAft>
              </a:pPr>
              <a:t>18</a:t>
            </a:fld>
            <a:endParaRPr lang="en-US">
              <a:solidFill>
                <a:schemeClr val="tx1">
                  <a:alpha val="80000"/>
                </a:schemeClr>
              </a:solidFill>
              <a:latin typeface="+mn-lt"/>
              <a:ea typeface="+mn-ea"/>
              <a:cs typeface="+mn-cs"/>
            </a:endParaRPr>
          </a:p>
        </p:txBody>
      </p:sp>
    </p:spTree>
    <p:extLst>
      <p:ext uri="{BB962C8B-B14F-4D97-AF65-F5344CB8AC3E}">
        <p14:creationId xmlns:p14="http://schemas.microsoft.com/office/powerpoint/2010/main" val="367318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7C29C0-FF9E-F422-B533-6EEB8079694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CA04D60F-F987-3CE4-5AA4-AF466C2FA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1E4A7-97EC-F73C-BB75-5810F82C8BD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latin typeface="+mj-lt"/>
                <a:ea typeface="+mj-ea"/>
                <a:cs typeface="+mj-cs"/>
              </a:rPr>
              <a:t>Mathematical Optimization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977DF053-A735-D0C3-2B7B-7CBF601D8E9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19</a:t>
            </a:fld>
            <a:endParaRPr lang="en-US">
              <a:solidFill>
                <a:schemeClr val="tx1">
                  <a:tint val="75000"/>
                </a:schemeClr>
              </a:solidFill>
              <a:latin typeface="+mn-lt"/>
              <a:ea typeface="+mn-ea"/>
              <a:cs typeface="+mn-cs"/>
            </a:endParaRPr>
          </a:p>
        </p:txBody>
      </p:sp>
      <p:pic>
        <p:nvPicPr>
          <p:cNvPr id="7" name="Content Placeholder 6" descr="A close up of a sign&#10;&#10;Description automatically generated">
            <a:extLst>
              <a:ext uri="{FF2B5EF4-FFF2-40B4-BE49-F238E27FC236}">
                <a16:creationId xmlns:a16="http://schemas.microsoft.com/office/drawing/2014/main" id="{6499FA7E-9D34-C95F-EEEF-BC4D14EEA2C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6044" y="1534084"/>
            <a:ext cx="11391900" cy="1727200"/>
          </a:xfrm>
        </p:spPr>
      </p:pic>
    </p:spTree>
    <p:extLst>
      <p:ext uri="{BB962C8B-B14F-4D97-AF65-F5344CB8AC3E}">
        <p14:creationId xmlns:p14="http://schemas.microsoft.com/office/powerpoint/2010/main" val="26664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730074"/>
            <a:ext cx="9839034"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Dimensionality Reduction</a:t>
            </a:r>
          </a:p>
          <a:p>
            <a:r>
              <a:rPr lang="en-US" dirty="0" err="1"/>
              <a:t>Maththematical</a:t>
            </a:r>
            <a:r>
              <a:rPr lang="en-US" dirty="0"/>
              <a:t> Optimization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154470"/>
            <a:ext cx="5317480"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a:p>
            <a:r>
              <a:rPr lang="en-US" sz="2800" b="0" dirty="0"/>
              <a:t>Viet Nguyen</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B81CAB-289D-BC69-693E-4A0DD52DC6A3}"/>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6622F4E1-1C19-8A50-1021-AEE77ECB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82B5A-028D-97C8-7A7E-F719DCC762D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latin typeface="+mj-lt"/>
                <a:ea typeface="+mj-ea"/>
                <a:cs typeface="+mj-cs"/>
              </a:rPr>
              <a:t>Mathematical Optimization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A554DC9D-71BD-DEB8-1E2F-94D3AA9241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20</a:t>
            </a:fld>
            <a:endParaRPr lang="en-US">
              <a:solidFill>
                <a:schemeClr val="tx1">
                  <a:tint val="75000"/>
                </a:schemeClr>
              </a:solidFill>
              <a:latin typeface="+mn-lt"/>
              <a:ea typeface="+mn-ea"/>
              <a:cs typeface="+mn-cs"/>
            </a:endParaRPr>
          </a:p>
        </p:txBody>
      </p:sp>
      <p:pic>
        <p:nvPicPr>
          <p:cNvPr id="8" name="Content Placeholder 7" descr="A math equations and formulas&#10;&#10;Description automatically generated">
            <a:extLst>
              <a:ext uri="{FF2B5EF4-FFF2-40B4-BE49-F238E27FC236}">
                <a16:creationId xmlns:a16="http://schemas.microsoft.com/office/drawing/2014/main" id="{4518B143-3549-7EBC-CA06-28F3813415E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4968" y="1839914"/>
            <a:ext cx="7544179" cy="2032412"/>
          </a:xfrm>
        </p:spPr>
      </p:pic>
      <p:pic>
        <p:nvPicPr>
          <p:cNvPr id="10" name="Picture 9" descr="A white paper with black text and numbers&#10;&#10;Description automatically generated">
            <a:extLst>
              <a:ext uri="{FF2B5EF4-FFF2-40B4-BE49-F238E27FC236}">
                <a16:creationId xmlns:a16="http://schemas.microsoft.com/office/drawing/2014/main" id="{108D1255-A9BE-21C5-6E6F-ADF5AD945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68" y="4323937"/>
            <a:ext cx="7592788" cy="2032413"/>
          </a:xfrm>
          <a:prstGeom prst="rect">
            <a:avLst/>
          </a:prstGeom>
        </p:spPr>
      </p:pic>
    </p:spTree>
    <p:extLst>
      <p:ext uri="{BB962C8B-B14F-4D97-AF65-F5344CB8AC3E}">
        <p14:creationId xmlns:p14="http://schemas.microsoft.com/office/powerpoint/2010/main" val="3003205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028818-9A4D-EFC6-85FE-F8F2759F1CDD}"/>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229981B0-4F18-6DF6-EFEE-BEFBBB0C8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193BF-37DF-C22A-046D-D5645641E6E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latin typeface="+mj-lt"/>
                <a:ea typeface="+mj-ea"/>
                <a:cs typeface="+mj-cs"/>
              </a:rPr>
              <a:t>Mathematical Optimization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8E1A757A-EF35-A67F-05CA-6CC0E1A7AB0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21</a:t>
            </a:fld>
            <a:endParaRPr lang="en-US">
              <a:solidFill>
                <a:schemeClr val="tx1">
                  <a:tint val="75000"/>
                </a:schemeClr>
              </a:solidFill>
              <a:latin typeface="+mn-lt"/>
              <a:ea typeface="+mn-ea"/>
              <a:cs typeface="+mn-cs"/>
            </a:endParaRPr>
          </a:p>
        </p:txBody>
      </p:sp>
      <p:pic>
        <p:nvPicPr>
          <p:cNvPr id="7" name="Content Placeholder 6" descr="A white paper with black text and numbers&#10;&#10;Description automatically generated">
            <a:extLst>
              <a:ext uri="{FF2B5EF4-FFF2-40B4-BE49-F238E27FC236}">
                <a16:creationId xmlns:a16="http://schemas.microsoft.com/office/drawing/2014/main" id="{35A18A5F-A631-E3D4-EF9D-00CB26867C6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388303"/>
            <a:ext cx="8290800" cy="2030400"/>
          </a:xfrm>
        </p:spPr>
      </p:pic>
      <p:pic>
        <p:nvPicPr>
          <p:cNvPr id="11" name="Picture 10" descr="A white rectangular object with black text&#10;&#10;Description automatically generated">
            <a:extLst>
              <a:ext uri="{FF2B5EF4-FFF2-40B4-BE49-F238E27FC236}">
                <a16:creationId xmlns:a16="http://schemas.microsoft.com/office/drawing/2014/main" id="{443E9664-8EAD-D651-8C5E-A05E6B32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5" y="3342503"/>
            <a:ext cx="8338089" cy="1828800"/>
          </a:xfrm>
          <a:prstGeom prst="rect">
            <a:avLst/>
          </a:prstGeom>
        </p:spPr>
      </p:pic>
      <p:pic>
        <p:nvPicPr>
          <p:cNvPr id="13" name="Picture 12">
            <a:extLst>
              <a:ext uri="{FF2B5EF4-FFF2-40B4-BE49-F238E27FC236}">
                <a16:creationId xmlns:a16="http://schemas.microsoft.com/office/drawing/2014/main" id="{DDDE0C29-4137-FEE3-D2BB-F2266D52E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21275"/>
            <a:ext cx="8554979" cy="1736725"/>
          </a:xfrm>
          <a:prstGeom prst="rect">
            <a:avLst/>
          </a:prstGeom>
        </p:spPr>
      </p:pic>
    </p:spTree>
    <p:extLst>
      <p:ext uri="{BB962C8B-B14F-4D97-AF65-F5344CB8AC3E}">
        <p14:creationId xmlns:p14="http://schemas.microsoft.com/office/powerpoint/2010/main" val="415298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810817-3A41-EAA7-BD19-648ED15428B0}"/>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97043-C93F-1A9C-9AC3-DFB1BF1A221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Mathematical Optimization</a:t>
            </a:r>
            <a:endParaRPr lang="en-US" sz="3200" kern="1200" dirty="0">
              <a:latin typeface="+mj-lt"/>
              <a:ea typeface="+mj-ea"/>
              <a:cs typeface="+mj-cs"/>
            </a:endParaRPr>
          </a:p>
        </p:txBody>
      </p:sp>
      <p:pic>
        <p:nvPicPr>
          <p:cNvPr id="8" name="Content Placeholder 7" descr="A white paper with black text&#10;&#10;Description automatically generated">
            <a:extLst>
              <a:ext uri="{FF2B5EF4-FFF2-40B4-BE49-F238E27FC236}">
                <a16:creationId xmlns:a16="http://schemas.microsoft.com/office/drawing/2014/main" id="{841F089D-40D8-2D09-A00D-0254AD5CE76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3467" y="2059360"/>
            <a:ext cx="10905066" cy="3625932"/>
          </a:xfrm>
          <a:prstGeom prst="rect">
            <a:avLst/>
          </a:prstGeom>
        </p:spPr>
      </p:pic>
      <p:sp>
        <p:nvSpPr>
          <p:cNvPr id="4" name="Slide Number Placeholder 3">
            <a:extLst>
              <a:ext uri="{FF2B5EF4-FFF2-40B4-BE49-F238E27FC236}">
                <a16:creationId xmlns:a16="http://schemas.microsoft.com/office/drawing/2014/main" id="{CE01050B-58E8-0E40-3C7A-5C9EA8ACB6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22</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2734524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FD6F7E-0D78-575F-0E20-616FA0074A3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AA82C192-91E3-078A-47C5-56F27C7EF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F7B99-AD91-F83E-C244-BA1E4726720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Mathematical Optimization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46004A11-2619-A399-51BA-E234D44D7E9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23</a:t>
            </a:fld>
            <a:endParaRPr lang="en-US">
              <a:solidFill>
                <a:schemeClr val="tx1">
                  <a:tint val="75000"/>
                </a:schemeClr>
              </a:solidFill>
              <a:latin typeface="+mn-lt"/>
              <a:ea typeface="+mn-ea"/>
              <a:cs typeface="+mn-cs"/>
            </a:endParaRPr>
          </a:p>
        </p:txBody>
      </p:sp>
      <p:sp>
        <p:nvSpPr>
          <p:cNvPr id="5" name="Content Placeholder 4">
            <a:extLst>
              <a:ext uri="{FF2B5EF4-FFF2-40B4-BE49-F238E27FC236}">
                <a16:creationId xmlns:a16="http://schemas.microsoft.com/office/drawing/2014/main" id="{9AFB9833-D2E3-66D3-0B32-85B54EC5FF19}"/>
              </a:ext>
            </a:extLst>
          </p:cNvPr>
          <p:cNvSpPr>
            <a:spLocks noGrp="1"/>
          </p:cNvSpPr>
          <p:nvPr>
            <p:ph sz="quarter" idx="13"/>
          </p:nvPr>
        </p:nvSpPr>
        <p:spPr>
          <a:xfrm>
            <a:off x="252929" y="1629788"/>
            <a:ext cx="11514528" cy="4909124"/>
          </a:xfrm>
        </p:spPr>
        <p:txBody>
          <a:bodyPr/>
          <a:lstStyle/>
          <a:p>
            <a:r>
              <a:rPr lang="en-VN" dirty="0"/>
              <a:t>Hàm Lagrangian của bài toán chính là</a:t>
            </a:r>
          </a:p>
          <a:p>
            <a:endParaRPr lang="en-VN" dirty="0"/>
          </a:p>
          <a:p>
            <a:endParaRPr lang="en-VN" dirty="0"/>
          </a:p>
          <a:p>
            <a:endParaRPr lang="en-VN" dirty="0"/>
          </a:p>
          <a:p>
            <a:pPr marL="0" indent="0">
              <a:buNone/>
            </a:pPr>
            <a:endParaRPr lang="en-VN" dirty="0"/>
          </a:p>
          <a:p>
            <a:r>
              <a:rPr lang="en-VN" dirty="0"/>
              <a:t>Hàm đối ngẫu Lagrangian (Lagrangian dual function) là </a:t>
            </a:r>
          </a:p>
        </p:txBody>
      </p:sp>
      <p:pic>
        <p:nvPicPr>
          <p:cNvPr id="7" name="Picture 6" descr="A math equations and formulas&#10;&#10;Description automatically generated with medium confidence">
            <a:extLst>
              <a:ext uri="{FF2B5EF4-FFF2-40B4-BE49-F238E27FC236}">
                <a16:creationId xmlns:a16="http://schemas.microsoft.com/office/drawing/2014/main" id="{ADD6E1F0-71A9-5456-59EA-D80855238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81" y="2275997"/>
            <a:ext cx="8122837" cy="1606550"/>
          </a:xfrm>
          <a:prstGeom prst="rect">
            <a:avLst/>
          </a:prstGeom>
        </p:spPr>
      </p:pic>
      <p:pic>
        <p:nvPicPr>
          <p:cNvPr id="10" name="Picture 9">
            <a:extLst>
              <a:ext uri="{FF2B5EF4-FFF2-40B4-BE49-F238E27FC236}">
                <a16:creationId xmlns:a16="http://schemas.microsoft.com/office/drawing/2014/main" id="{6A6B51A5-8084-5A3C-6B97-B60683A53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170" y="4987528"/>
            <a:ext cx="9494046" cy="1054894"/>
          </a:xfrm>
          <a:prstGeom prst="rect">
            <a:avLst/>
          </a:prstGeom>
        </p:spPr>
      </p:pic>
    </p:spTree>
    <p:extLst>
      <p:ext uri="{BB962C8B-B14F-4D97-AF65-F5344CB8AC3E}">
        <p14:creationId xmlns:p14="http://schemas.microsoft.com/office/powerpoint/2010/main" val="3823463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CE1777-E565-D06A-082E-F72E6E175157}"/>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5DB0E33D-7F8D-6D59-1174-033773F85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AF63B5-3C7E-B380-A28B-94CDF00F356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Mathematical Optimization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E976A60B-6370-91D6-41B5-E48DFD86248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24</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C079693-F474-F50A-09BB-551D5B70A238}"/>
                  </a:ext>
                </a:extLst>
              </p:cNvPr>
              <p:cNvSpPr>
                <a:spLocks noGrp="1"/>
              </p:cNvSpPr>
              <p:nvPr>
                <p:ph sz="quarter" idx="13"/>
              </p:nvPr>
            </p:nvSpPr>
            <p:spPr>
              <a:xfrm>
                <a:off x="252929" y="1629788"/>
                <a:ext cx="11514528" cy="4909124"/>
              </a:xfrm>
            </p:spPr>
            <p:txBody>
              <a:bodyPr/>
              <a:lstStyle/>
              <a:p>
                <a:r>
                  <a:rPr lang="en-VN" dirty="0"/>
                  <a:t>Giả sử tồn tại một điểm </a:t>
                </a:r>
                <a14:m>
                  <m:oMath xmlns:m="http://schemas.openxmlformats.org/officeDocument/2006/math">
                    <m:r>
                      <m:rPr>
                        <m:sty m:val="p"/>
                      </m:rPr>
                      <a:rPr lang="en-VN" i="1" dirty="0">
                        <a:latin typeface="Cambria Math" panose="02040503050406030204" pitchFamily="18" charset="0"/>
                      </a:rPr>
                      <m:t>x</m:t>
                    </m:r>
                  </m:oMath>
                </a14:m>
                <a:r>
                  <a:rPr lang="en-VN" dirty="0"/>
                  <a:t> thoả mãn </a:t>
                </a:r>
                <a14:m>
                  <m:oMath xmlns:m="http://schemas.openxmlformats.org/officeDocument/2006/math">
                    <m:sSub>
                      <m:sSubPr>
                        <m:ctrlPr>
                          <a:rPr lang="vi-VN" b="0" i="1" dirty="0" smtClean="0">
                            <a:latin typeface="Cambria Math" panose="02040503050406030204" pitchFamily="18" charset="0"/>
                          </a:rPr>
                        </m:ctrlPr>
                      </m:sSubPr>
                      <m:e>
                        <m:r>
                          <m:rPr>
                            <m:sty m:val="p"/>
                          </m:rPr>
                          <a:rPr lang="en-VN" i="1" dirty="0">
                            <a:latin typeface="Cambria Math" panose="02040503050406030204" pitchFamily="18" charset="0"/>
                          </a:rPr>
                          <m:t>f</m:t>
                        </m:r>
                      </m:e>
                      <m:sub>
                        <m:r>
                          <m:rPr>
                            <m:sty m:val="p"/>
                          </m:rPr>
                          <a:rPr lang="vi-VN" i="1" dirty="0">
                            <a:latin typeface="Cambria Math" panose="02040503050406030204" pitchFamily="18" charset="0"/>
                          </a:rPr>
                          <m:t>i</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&lt;0,</m:t>
                    </m:r>
                    <m:sSub>
                      <m:sSubPr>
                        <m:ctrlPr>
                          <a:rPr lang="vi-VN" b="0" i="1" dirty="0" smtClean="0">
                            <a:latin typeface="Cambria Math" panose="02040503050406030204" pitchFamily="18" charset="0"/>
                          </a:rPr>
                        </m:ctrlPr>
                      </m:sSubPr>
                      <m:e>
                        <m:r>
                          <m:rPr>
                            <m:sty m:val="p"/>
                          </m:rPr>
                          <a:rPr lang="en-VN" i="1" dirty="0">
                            <a:latin typeface="Cambria Math" panose="02040503050406030204" pitchFamily="18" charset="0"/>
                          </a:rPr>
                          <m:t>h</m:t>
                        </m:r>
                      </m:e>
                      <m:sub>
                        <m:r>
                          <m:rPr>
                            <m:sty m:val="p"/>
                          </m:rPr>
                          <a:rPr lang="vi-VN" i="1" dirty="0">
                            <a:latin typeface="Cambria Math" panose="02040503050406030204" pitchFamily="18" charset="0"/>
                          </a:rPr>
                          <m:t>j</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x</m:t>
                        </m:r>
                      </m:e>
                    </m:d>
                    <m:r>
                      <a:rPr lang="vi-VN" b="0" i="1" dirty="0" smtClean="0">
                        <a:latin typeface="Cambria Math" panose="02040503050406030204" pitchFamily="18" charset="0"/>
                      </a:rPr>
                      <m:t>=0</m:t>
                    </m:r>
                    <m:r>
                      <m:rPr>
                        <m:nor/>
                      </m:rPr>
                      <a:rPr lang="en-VN" dirty="0"/>
                      <m:t>, </m:t>
                    </m:r>
                    <m:r>
                      <m:rPr>
                        <m:nor/>
                      </m:rPr>
                      <a:rPr lang="en-VN" dirty="0"/>
                      <m:t>v</m:t>
                    </m:r>
                    <m:r>
                      <m:rPr>
                        <m:nor/>
                      </m:rPr>
                      <a:rPr lang="en-VN" dirty="0"/>
                      <m:t>ớ</m:t>
                    </m:r>
                    <m:r>
                      <m:rPr>
                        <m:nor/>
                      </m:rPr>
                      <a:rPr lang="en-VN" dirty="0"/>
                      <m:t>i</m:t>
                    </m:r>
                    <m:r>
                      <m:rPr>
                        <m:nor/>
                      </m:rPr>
                      <a:rPr lang="en-VN" dirty="0"/>
                      <m:t> </m:t>
                    </m:r>
                    <m:r>
                      <m:rPr>
                        <m:nor/>
                      </m:rPr>
                      <a:rPr lang="en-VN" dirty="0"/>
                      <m:t>m</m:t>
                    </m:r>
                    <m:r>
                      <m:rPr>
                        <m:nor/>
                      </m:rPr>
                      <a:rPr lang="en-VN" dirty="0"/>
                      <m:t>ọ</m:t>
                    </m:r>
                    <m:r>
                      <m:rPr>
                        <m:nor/>
                      </m:rPr>
                      <a:rPr lang="en-VN" dirty="0"/>
                      <m:t>i</m:t>
                    </m:r>
                    <m:r>
                      <m:rPr>
                        <m:nor/>
                      </m:rPr>
                      <a:rPr lang="en-VN" dirty="0"/>
                      <m:t> </m:t>
                    </m:r>
                    <m:r>
                      <m:rPr>
                        <m:sty m:val="p"/>
                      </m:rPr>
                      <a:rPr lang="en-VN" i="1" dirty="0">
                        <a:latin typeface="Cambria Math" panose="02040503050406030204" pitchFamily="18" charset="0"/>
                      </a:rPr>
                      <m:t>i</m:t>
                    </m:r>
                    <m:r>
                      <a:rPr lang="vi-VN" b="0" i="1" dirty="0" smtClean="0">
                        <a:latin typeface="Cambria Math" panose="02040503050406030204" pitchFamily="18" charset="0"/>
                      </a:rPr>
                      <m:t>,</m:t>
                    </m:r>
                    <m:r>
                      <m:rPr>
                        <m:sty m:val="p"/>
                      </m:rPr>
                      <a:rPr lang="vi-VN" i="1" dirty="0">
                        <a:latin typeface="Cambria Math" panose="02040503050406030204" pitchFamily="18" charset="0"/>
                      </a:rPr>
                      <m:t>j</m:t>
                    </m:r>
                  </m:oMath>
                </a14:m>
                <a:r>
                  <a:rPr lang="en-VN" dirty="0"/>
                  <a:t>. Đây là điều kiện Slater. Nếu hàm mục tiêu là lồi và bài toán tối ưu là lồi thì nghiệm </a:t>
                </a:r>
                <a14:m>
                  <m:oMath xmlns:m="http://schemas.openxmlformats.org/officeDocument/2006/math">
                    <m:sSup>
                      <m:sSupPr>
                        <m:ctrlPr>
                          <a:rPr lang="vi-VN" b="0" i="1" dirty="0" smtClean="0">
                            <a:latin typeface="Cambria Math" panose="02040503050406030204" pitchFamily="18" charset="0"/>
                          </a:rPr>
                        </m:ctrlPr>
                      </m:sSupPr>
                      <m:e>
                        <m:r>
                          <m:rPr>
                            <m:sty m:val="p"/>
                          </m:rPr>
                          <a:rPr lang="en-VN" i="1" dirty="0">
                            <a:latin typeface="Cambria Math" panose="02040503050406030204" pitchFamily="18" charset="0"/>
                          </a:rPr>
                          <m:t>x</m:t>
                        </m:r>
                      </m:e>
                      <m:sup>
                        <m:r>
                          <a:rPr lang="vi-VN" b="0" i="1" dirty="0" smtClean="0">
                            <a:latin typeface="Cambria Math" panose="02040503050406030204" pitchFamily="18" charset="0"/>
                          </a:rPr>
                          <m:t>∗</m:t>
                        </m:r>
                      </m:sup>
                    </m:sSup>
                  </m:oMath>
                </a14:m>
                <a:r>
                  <a:rPr lang="en-VN" dirty="0"/>
                  <a:t> optimal thoả mãn các điều kiện</a:t>
                </a:r>
              </a:p>
            </p:txBody>
          </p:sp>
        </mc:Choice>
        <mc:Fallback xmlns="">
          <p:sp>
            <p:nvSpPr>
              <p:cNvPr id="5" name="Content Placeholder 4">
                <a:extLst>
                  <a:ext uri="{FF2B5EF4-FFF2-40B4-BE49-F238E27FC236}">
                    <a16:creationId xmlns:a16="http://schemas.microsoft.com/office/drawing/2014/main" id="{5C079693-F474-F50A-09BB-551D5B70A238}"/>
                  </a:ext>
                </a:extLst>
              </p:cNvPr>
              <p:cNvSpPr>
                <a:spLocks noGrp="1" noRot="1" noChangeAspect="1" noMove="1" noResize="1" noEditPoints="1" noAdjustHandles="1" noChangeArrowheads="1" noChangeShapeType="1" noTextEdit="1"/>
              </p:cNvSpPr>
              <p:nvPr>
                <p:ph sz="quarter" idx="13"/>
              </p:nvPr>
            </p:nvSpPr>
            <p:spPr>
              <a:xfrm>
                <a:off x="252929" y="1629788"/>
                <a:ext cx="11514528" cy="4909124"/>
              </a:xfrm>
              <a:blipFill>
                <a:blip r:embed="rId2"/>
                <a:stretch>
                  <a:fillRect l="-881" t="-2320" r="-991"/>
                </a:stretch>
              </a:blipFill>
            </p:spPr>
            <p:txBody>
              <a:bodyPr/>
              <a:lstStyle/>
              <a:p>
                <a:r>
                  <a:rPr lang="en-VN">
                    <a:noFill/>
                  </a:rPr>
                  <a:t> </a:t>
                </a:r>
              </a:p>
            </p:txBody>
          </p:sp>
        </mc:Fallback>
      </mc:AlternateContent>
      <p:pic>
        <p:nvPicPr>
          <p:cNvPr id="6" name="Picture 5" descr="A white paper with black text&#10;&#10;Description automatically generated">
            <a:extLst>
              <a:ext uri="{FF2B5EF4-FFF2-40B4-BE49-F238E27FC236}">
                <a16:creationId xmlns:a16="http://schemas.microsoft.com/office/drawing/2014/main" id="{D2216E88-8F84-9BCD-7591-F97FA3167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01" y="3429000"/>
            <a:ext cx="10823786" cy="2785533"/>
          </a:xfrm>
          <a:prstGeom prst="rect">
            <a:avLst/>
          </a:prstGeom>
        </p:spPr>
      </p:pic>
    </p:spTree>
    <p:extLst>
      <p:ext uri="{BB962C8B-B14F-4D97-AF65-F5344CB8AC3E}">
        <p14:creationId xmlns:p14="http://schemas.microsoft.com/office/powerpoint/2010/main" val="117120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25</a:t>
            </a:fld>
            <a:endParaRPr lang="en-US"/>
          </a:p>
        </p:txBody>
      </p:sp>
    </p:spTree>
    <p:extLst>
      <p:ext uri="{BB962C8B-B14F-4D97-AF65-F5344CB8AC3E}">
        <p14:creationId xmlns:p14="http://schemas.microsoft.com/office/powerpoint/2010/main" val="91244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err="1">
                <a:latin typeface="+mj-lt"/>
                <a:ea typeface="+mj-ea"/>
                <a:cs typeface="+mj-cs"/>
              </a:rPr>
              <a:t>Nhắc</a:t>
            </a:r>
            <a:r>
              <a:rPr lang="en-US" sz="3200" dirty="0">
                <a:latin typeface="+mj-lt"/>
                <a:ea typeface="+mj-ea"/>
                <a:cs typeface="+mj-cs"/>
              </a:rPr>
              <a:t> </a:t>
            </a:r>
            <a:r>
              <a:rPr lang="en-US" sz="3200" dirty="0" err="1">
                <a:latin typeface="+mj-lt"/>
                <a:ea typeface="+mj-ea"/>
                <a:cs typeface="+mj-cs"/>
              </a:rPr>
              <a:t>lại</a:t>
            </a:r>
            <a:r>
              <a:rPr lang="en-US" sz="3200" dirty="0">
                <a:latin typeface="+mj-lt"/>
                <a:ea typeface="+mj-ea"/>
                <a:cs typeface="+mj-cs"/>
              </a:rPr>
              <a:t> </a:t>
            </a:r>
            <a:r>
              <a:rPr lang="en-US" sz="3200" dirty="0" err="1">
                <a:latin typeface="+mj-lt"/>
                <a:ea typeface="+mj-ea"/>
                <a:cs typeface="+mj-cs"/>
              </a:rPr>
              <a:t>về</a:t>
            </a:r>
            <a:r>
              <a:rPr lang="en-US" sz="3200" dirty="0">
                <a:latin typeface="+mj-lt"/>
                <a:ea typeface="+mj-ea"/>
                <a:cs typeface="+mj-cs"/>
              </a:rPr>
              <a:t> </a:t>
            </a:r>
            <a:r>
              <a:rPr lang="en-US" sz="3200" dirty="0" err="1">
                <a:latin typeface="+mj-lt"/>
                <a:ea typeface="+mj-ea"/>
                <a:cs typeface="+mj-cs"/>
              </a:rPr>
              <a:t>chéo</a:t>
            </a:r>
            <a:r>
              <a:rPr lang="en-US" sz="3200" dirty="0">
                <a:latin typeface="+mj-lt"/>
                <a:ea typeface="+mj-ea"/>
                <a:cs typeface="+mj-cs"/>
              </a:rPr>
              <a:t> </a:t>
            </a:r>
            <a:r>
              <a:rPr lang="en-US" sz="3200" dirty="0" err="1">
                <a:latin typeface="+mj-lt"/>
                <a:ea typeface="+mj-ea"/>
                <a:cs typeface="+mj-cs"/>
              </a:rPr>
              <a:t>hoá</a:t>
            </a:r>
            <a:r>
              <a:rPr lang="en-US" sz="3200" dirty="0">
                <a:latin typeface="+mj-lt"/>
                <a:ea typeface="+mj-ea"/>
                <a:cs typeface="+mj-cs"/>
              </a:rPr>
              <a:t> ma </a:t>
            </a:r>
            <a:r>
              <a:rPr lang="en-US" sz="3200" dirty="0" err="1">
                <a:latin typeface="+mj-lt"/>
                <a:ea typeface="+mj-ea"/>
                <a:cs typeface="+mj-cs"/>
              </a:rPr>
              <a:t>trận</a:t>
            </a:r>
            <a:endParaRPr lang="en-US" sz="3200" kern="1200" dirty="0">
              <a:latin typeface="+mj-lt"/>
              <a:ea typeface="+mj-ea"/>
              <a:cs typeface="+mj-cs"/>
            </a:endParaRP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3</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AC18AAA-6E3B-E82C-75C3-2DB8C9581EA3}"/>
                  </a:ext>
                </a:extLst>
              </p:cNvPr>
              <p:cNvSpPr>
                <a:spLocks noGrp="1"/>
              </p:cNvSpPr>
              <p:nvPr>
                <p:ph sz="quarter" idx="13"/>
              </p:nvPr>
            </p:nvSpPr>
            <p:spPr>
              <a:xfrm>
                <a:off x="338736" y="1562208"/>
                <a:ext cx="11514528" cy="4909124"/>
              </a:xfrm>
            </p:spPr>
            <p:txBody>
              <a:bodyPr/>
              <a:lstStyle/>
              <a:p>
                <a:r>
                  <a:rPr lang="en-VN" dirty="0"/>
                  <a:t>Một ma trận vuông </a:t>
                </a:r>
                <a14:m>
                  <m:oMath xmlns:m="http://schemas.openxmlformats.org/officeDocument/2006/math">
                    <m:r>
                      <a:rPr lang="vi-VN" b="0" i="1" smtClean="0">
                        <a:latin typeface="Cambria Math" panose="02040503050406030204" pitchFamily="18" charset="0"/>
                      </a:rPr>
                      <m:t>𝐴</m:t>
                    </m:r>
                  </m:oMath>
                </a14:m>
                <a:r>
                  <a:rPr lang="en-VN" dirty="0"/>
                  <a:t> được gọi là chéo hoá được nếu tồn tại ma trận đường chéo </a:t>
                </a:r>
                <a14:m>
                  <m:oMath xmlns:m="http://schemas.openxmlformats.org/officeDocument/2006/math">
                    <m:r>
                      <a:rPr lang="vi-VN" b="0" i="1" smtClean="0">
                        <a:latin typeface="Cambria Math" panose="02040503050406030204" pitchFamily="18" charset="0"/>
                      </a:rPr>
                      <m:t>∑</m:t>
                    </m:r>
                  </m:oMath>
                </a14:m>
                <a:r>
                  <a:rPr lang="en-VN" dirty="0"/>
                  <a:t> và ma trận khả nghịch </a:t>
                </a:r>
                <a14:m>
                  <m:oMath xmlns:m="http://schemas.openxmlformats.org/officeDocument/2006/math">
                    <m:sSup>
                      <m:sSupPr>
                        <m:ctrlPr>
                          <a:rPr lang="vi-VN" b="0" i="1" smtClean="0">
                            <a:latin typeface="Cambria Math" panose="02040503050406030204" pitchFamily="18" charset="0"/>
                          </a:rPr>
                        </m:ctrlPr>
                      </m:sSupPr>
                      <m:e>
                        <m:r>
                          <a:rPr lang="vi-VN" b="0" i="1" smtClean="0">
                            <a:latin typeface="Cambria Math" panose="02040503050406030204" pitchFamily="18" charset="0"/>
                          </a:rPr>
                          <m:t>𝑃</m:t>
                        </m:r>
                      </m:e>
                      <m:sup>
                        <m:r>
                          <a:rPr lang="vi-VN" b="0" i="1" smtClean="0">
                            <a:latin typeface="Cambria Math" panose="02040503050406030204" pitchFamily="18" charset="0"/>
                          </a:rPr>
                          <m:t>−1</m:t>
                        </m:r>
                      </m:sup>
                    </m:sSup>
                  </m:oMath>
                </a14:m>
                <a:r>
                  <a:rPr lang="en-VN" dirty="0"/>
                  <a:t> thoả mãn </a:t>
                </a:r>
                <a14:m>
                  <m:oMath xmlns:m="http://schemas.openxmlformats.org/officeDocument/2006/math">
                    <m:r>
                      <a:rPr lang="vi-VN" b="0" i="1" smtClean="0">
                        <a:latin typeface="Cambria Math" panose="02040503050406030204" pitchFamily="18" charset="0"/>
                      </a:rPr>
                      <m:t>𝐴</m:t>
                    </m:r>
                    <m:r>
                      <a:rPr lang="vi-VN" b="0" i="1" smtClean="0">
                        <a:latin typeface="Cambria Math" panose="02040503050406030204" pitchFamily="18" charset="0"/>
                      </a:rPr>
                      <m:t>=</m:t>
                    </m:r>
                    <m:r>
                      <a:rPr lang="vi-VN" b="0" i="1" smtClean="0">
                        <a:latin typeface="Cambria Math" panose="02040503050406030204" pitchFamily="18" charset="0"/>
                      </a:rPr>
                      <m:t>𝑃</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𝑃</m:t>
                        </m:r>
                      </m:e>
                      <m:sup>
                        <m:r>
                          <a:rPr lang="vi-VN" b="0" i="1" smtClean="0">
                            <a:latin typeface="Cambria Math" panose="02040503050406030204" pitchFamily="18" charset="0"/>
                          </a:rPr>
                          <m:t>−1</m:t>
                        </m:r>
                      </m:sup>
                    </m:sSup>
                  </m:oMath>
                </a14:m>
                <a:endParaRPr lang="en-VN" dirty="0"/>
              </a:p>
              <a:p>
                <a:r>
                  <a:rPr lang="en-VN" dirty="0"/>
                  <a:t>Giả sử ma trận A đối xứng, khi đó thì ta còn có thể chéo hoá trực giao, tức là lúc này ma trận </a:t>
                </a:r>
                <a14:m>
                  <m:oMath xmlns:m="http://schemas.openxmlformats.org/officeDocument/2006/math">
                    <m:r>
                      <m:rPr>
                        <m:sty m:val="p"/>
                      </m:rPr>
                      <a:rPr lang="en-VN" i="1" dirty="0">
                        <a:latin typeface="Cambria Math" panose="02040503050406030204" pitchFamily="18" charset="0"/>
                      </a:rPr>
                      <m:t>P</m:t>
                    </m:r>
                    <m:r>
                      <a:rPr lang="vi-VN" b="0" i="1" dirty="0" smtClean="0">
                        <a:latin typeface="Cambria Math" panose="02040503050406030204" pitchFamily="18" charset="0"/>
                      </a:rPr>
                      <m:t>= </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P</m:t>
                        </m:r>
                      </m:e>
                      <m:sup>
                        <m:r>
                          <m:rPr>
                            <m:sty m:val="p"/>
                          </m:rPr>
                          <a:rPr lang="vi-VN" i="1" dirty="0" smtClean="0">
                            <a:latin typeface="Cambria Math" panose="02040503050406030204" pitchFamily="18" charset="0"/>
                          </a:rPr>
                          <m:t>T</m:t>
                        </m:r>
                      </m:sup>
                    </m:sSup>
                  </m:oMath>
                </a14:m>
                <a:r>
                  <a:rPr lang="en-VN" dirty="0"/>
                  <a:t>. </a:t>
                </a:r>
              </a:p>
              <a:p>
                <a:r>
                  <a:rPr lang="en-VN" dirty="0"/>
                  <a:t>Khi </a:t>
                </a:r>
                <a14:m>
                  <m:oMath xmlns:m="http://schemas.openxmlformats.org/officeDocument/2006/math">
                    <m:r>
                      <m:rPr>
                        <m:sty m:val="p"/>
                      </m:rPr>
                      <a:rPr lang="en-VN" i="1" dirty="0">
                        <a:latin typeface="Cambria Math" panose="02040503050406030204" pitchFamily="18" charset="0"/>
                      </a:rPr>
                      <m:t>P</m:t>
                    </m:r>
                    <m:r>
                      <a:rPr lang="vi-VN" b="0" i="1" dirty="0" smtClean="0">
                        <a:latin typeface="Cambria Math" panose="02040503050406030204" pitchFamily="18" charset="0"/>
                      </a:rPr>
                      <m:t>= </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P</m:t>
                        </m:r>
                      </m:e>
                      <m:sup>
                        <m:r>
                          <m:rPr>
                            <m:sty m:val="p"/>
                          </m:rPr>
                          <a:rPr lang="vi-VN" i="1" dirty="0">
                            <a:latin typeface="Cambria Math" panose="02040503050406030204" pitchFamily="18" charset="0"/>
                          </a:rPr>
                          <m:t>T</m:t>
                        </m:r>
                      </m:sup>
                    </m:sSup>
                  </m:oMath>
                </a14:m>
                <a:r>
                  <a:rPr lang="en-VN" dirty="0"/>
                  <a:t> và </a:t>
                </a:r>
                <a14:m>
                  <m:oMath xmlns:m="http://schemas.openxmlformats.org/officeDocument/2006/math">
                    <m:sSup>
                      <m:sSupPr>
                        <m:ctrlPr>
                          <a:rPr lang="vi-VN" b="0" i="1" dirty="0" smtClean="0">
                            <a:latin typeface="Cambria Math" panose="02040503050406030204" pitchFamily="18" charset="0"/>
                          </a:rPr>
                        </m:ctrlPr>
                      </m:sSupPr>
                      <m:e>
                        <m:r>
                          <m:rPr>
                            <m:sty m:val="p"/>
                          </m:rPr>
                          <a:rPr lang="en-VN" i="0" dirty="0">
                            <a:latin typeface="Cambria Math" panose="02040503050406030204" pitchFamily="18" charset="0"/>
                          </a:rPr>
                          <m:t>PP</m:t>
                        </m:r>
                      </m:e>
                      <m:sup>
                        <m:r>
                          <m:rPr>
                            <m:sty m:val="p"/>
                          </m:rPr>
                          <a:rPr lang="vi-VN" i="1" dirty="0">
                            <a:latin typeface="Cambria Math" panose="02040503050406030204" pitchFamily="18" charset="0"/>
                          </a:rPr>
                          <m:t>T</m:t>
                        </m:r>
                      </m:sup>
                    </m:sSup>
                    <m:r>
                      <a:rPr lang="vi-VN" b="0" i="1" dirty="0" smtClean="0">
                        <a:latin typeface="Cambria Math" panose="02040503050406030204" pitchFamily="18" charset="0"/>
                      </a:rPr>
                      <m:t>= </m:t>
                    </m:r>
                    <m:r>
                      <m:rPr>
                        <m:sty m:val="p"/>
                      </m:rPr>
                      <a:rPr lang="vi-VN" i="1" dirty="0">
                        <a:latin typeface="Cambria Math" panose="02040503050406030204" pitchFamily="18" charset="0"/>
                      </a:rPr>
                      <m:t>I</m:t>
                    </m:r>
                  </m:oMath>
                </a14:m>
                <a:r>
                  <a:rPr lang="en-VN" dirty="0"/>
                  <a:t>, ta gọi </a:t>
                </a:r>
                <a14:m>
                  <m:oMath xmlns:m="http://schemas.openxmlformats.org/officeDocument/2006/math">
                    <m:r>
                      <m:rPr>
                        <m:sty m:val="p"/>
                      </m:rPr>
                      <a:rPr lang="en-VN" i="1" dirty="0">
                        <a:latin typeface="Cambria Math" panose="02040503050406030204" pitchFamily="18" charset="0"/>
                      </a:rPr>
                      <m:t>P</m:t>
                    </m:r>
                  </m:oMath>
                </a14:m>
                <a:r>
                  <a:rPr lang="en-VN" dirty="0"/>
                  <a:t> là ma trận trực giao, ngoài ra các hàng của </a:t>
                </a:r>
                <a14:m>
                  <m:oMath xmlns:m="http://schemas.openxmlformats.org/officeDocument/2006/math">
                    <m:r>
                      <m:rPr>
                        <m:sty m:val="p"/>
                      </m:rPr>
                      <a:rPr lang="en-VN" i="1" dirty="0">
                        <a:latin typeface="Cambria Math" panose="02040503050406030204" pitchFamily="18" charset="0"/>
                      </a:rPr>
                      <m:t>P</m:t>
                    </m:r>
                  </m:oMath>
                </a14:m>
                <a:r>
                  <a:rPr lang="en-VN" dirty="0"/>
                  <a:t> độc lập tuyến tính và có norm = 1. </a:t>
                </a:r>
              </a:p>
              <a:p>
                <a:r>
                  <a:rPr lang="en-VN" dirty="0"/>
                  <a:t>Gọi </a:t>
                </a:r>
                <a14:m>
                  <m:oMath xmlns:m="http://schemas.openxmlformats.org/officeDocument/2006/math">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a:rPr lang="vi-VN" b="0" i="1" smtClean="0">
                            <a:latin typeface="Cambria Math" panose="02040503050406030204" pitchFamily="18" charset="0"/>
                          </a:rPr>
                          <m:t>𝜆</m:t>
                        </m:r>
                      </m:e>
                      <m:sub>
                        <m:r>
                          <m:rPr>
                            <m:sty m:val="p"/>
                          </m:rPr>
                          <a:rPr lang="vi-VN" i="1">
                            <a:latin typeface="Cambria Math" panose="02040503050406030204" pitchFamily="18" charset="0"/>
                          </a:rPr>
                          <m:t>i</m:t>
                        </m:r>
                      </m:sub>
                    </m:sSub>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oMath>
                </a14:m>
                <a:r>
                  <a:rPr lang="en-VN" dirty="0"/>
                  <a:t> là các cặp giá trị riêng và vector riêng tương ứng với ma trận </a:t>
                </a:r>
                <a14:m>
                  <m:oMath xmlns:m="http://schemas.openxmlformats.org/officeDocument/2006/math">
                    <m:r>
                      <m:rPr>
                        <m:sty m:val="p"/>
                      </m:rPr>
                      <a:rPr lang="en-VN" i="1" dirty="0">
                        <a:latin typeface="Cambria Math" panose="02040503050406030204" pitchFamily="18" charset="0"/>
                      </a:rPr>
                      <m:t>A</m:t>
                    </m:r>
                  </m:oMath>
                </a14:m>
                <a:r>
                  <a:rPr lang="en-VN" dirty="0"/>
                  <a:t>. Khi đó, ta có thể viết lại </a:t>
                </a:r>
                <a14:m>
                  <m:oMath xmlns:m="http://schemas.openxmlformats.org/officeDocument/2006/math">
                    <m:r>
                      <m:rPr>
                        <m:sty m:val="p"/>
                      </m:rPr>
                      <a:rPr lang="en-VN" i="1" dirty="0">
                        <a:latin typeface="Cambria Math" panose="02040503050406030204" pitchFamily="18" charset="0"/>
                      </a:rPr>
                      <m:t>A</m:t>
                    </m:r>
                  </m:oMath>
                </a14:m>
                <a:r>
                  <a:rPr lang="en-VN" dirty="0"/>
                  <a:t> dưới dạng </a:t>
                </a:r>
              </a:p>
              <a:p>
                <a:pPr marL="0" indent="0">
                  <a:buNone/>
                </a:pPr>
                <a14:m>
                  <m:oMathPara xmlns:m="http://schemas.openxmlformats.org/officeDocument/2006/math">
                    <m:oMathParaPr>
                      <m:jc m:val="centerGroup"/>
                    </m:oMathParaPr>
                    <m:oMath xmlns:m="http://schemas.openxmlformats.org/officeDocument/2006/math">
                      <m:r>
                        <m:rPr>
                          <m:sty m:val="p"/>
                        </m:rPr>
                        <a:rPr lang="en-VN" i="1" dirty="0">
                          <a:latin typeface="Cambria Math" panose="02040503050406030204" pitchFamily="18" charset="0"/>
                        </a:rPr>
                        <m:t>A</m:t>
                      </m:r>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a:rPr lang="vi-VN" b="0" i="1" dirty="0" smtClean="0">
                              <a:latin typeface="Cambria Math" panose="02040503050406030204" pitchFamily="18" charset="0"/>
                            </a:rPr>
                            <m:t>𝜆</m:t>
                          </m:r>
                        </m:e>
                        <m:sub>
                          <m:r>
                            <a:rPr lang="vi-VN" b="0" i="1" dirty="0" smtClean="0">
                              <a:latin typeface="Cambria Math" panose="02040503050406030204" pitchFamily="18" charset="0"/>
                            </a:rPr>
                            <m:t>1</m:t>
                          </m:r>
                        </m:sub>
                      </m:sSub>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x</m:t>
                          </m:r>
                        </m:e>
                        <m:sub>
                          <m:r>
                            <m:rPr>
                              <m:sty m:val="p"/>
                            </m:rPr>
                            <a:rPr lang="vi-VN" i="1" dirty="0">
                              <a:latin typeface="Cambria Math" panose="02040503050406030204" pitchFamily="18" charset="0"/>
                            </a:rPr>
                            <m:t>i</m:t>
                          </m:r>
                        </m:sub>
                      </m:sSub>
                      <m:sSubSup>
                        <m:sSubSupPr>
                          <m:ctrlPr>
                            <a:rPr lang="vi-VN" b="0" i="1" dirty="0" smtClean="0">
                              <a:latin typeface="Cambria Math" panose="02040503050406030204" pitchFamily="18" charset="0"/>
                            </a:rPr>
                          </m:ctrlPr>
                        </m:sSubSupPr>
                        <m:e>
                          <m:r>
                            <m:rPr>
                              <m:sty m:val="p"/>
                            </m:rPr>
                            <a:rPr lang="vi-VN" i="1" dirty="0">
                              <a:latin typeface="Cambria Math" panose="02040503050406030204" pitchFamily="18" charset="0"/>
                            </a:rPr>
                            <m:t>x</m:t>
                          </m:r>
                        </m:e>
                        <m:sub>
                          <m:r>
                            <m:rPr>
                              <m:sty m:val="p"/>
                            </m:rPr>
                            <a:rPr lang="vi-VN" i="1" dirty="0">
                              <a:latin typeface="Cambria Math" panose="02040503050406030204" pitchFamily="18" charset="0"/>
                            </a:rPr>
                            <m:t>i</m:t>
                          </m:r>
                        </m:sub>
                        <m:sup>
                          <m:r>
                            <m:rPr>
                              <m:sty m:val="p"/>
                            </m:rPr>
                            <a:rPr lang="vi-VN" i="1" dirty="0" smtClean="0">
                              <a:latin typeface="Cambria Math" panose="02040503050406030204" pitchFamily="18" charset="0"/>
                            </a:rPr>
                            <m:t>T</m:t>
                          </m:r>
                        </m:sup>
                      </m:sSubSup>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a:rPr lang="vi-VN" b="0" i="1" dirty="0" smtClean="0">
                              <a:latin typeface="Cambria Math" panose="02040503050406030204" pitchFamily="18" charset="0"/>
                            </a:rPr>
                            <m:t>𝜆</m:t>
                          </m:r>
                        </m:e>
                        <m:sub>
                          <m:r>
                            <a:rPr lang="vi-VN" b="0" i="1" dirty="0" smtClean="0">
                              <a:latin typeface="Cambria Math" panose="02040503050406030204" pitchFamily="18" charset="0"/>
                            </a:rPr>
                            <m:t>2</m:t>
                          </m:r>
                        </m:sub>
                      </m:sSub>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x</m:t>
                          </m:r>
                        </m:e>
                        <m:sub>
                          <m:r>
                            <a:rPr lang="vi-VN" b="0" i="1" dirty="0" smtClean="0">
                              <a:latin typeface="Cambria Math" panose="02040503050406030204" pitchFamily="18" charset="0"/>
                            </a:rPr>
                            <m:t>2</m:t>
                          </m:r>
                        </m:sub>
                      </m:sSub>
                      <m:sSubSup>
                        <m:sSubSupPr>
                          <m:ctrlPr>
                            <a:rPr lang="vi-VN" b="0" i="1" dirty="0" smtClean="0">
                              <a:latin typeface="Cambria Math" panose="02040503050406030204" pitchFamily="18" charset="0"/>
                            </a:rPr>
                          </m:ctrlPr>
                        </m:sSubSupPr>
                        <m:e>
                          <m:r>
                            <m:rPr>
                              <m:sty m:val="p"/>
                            </m:rPr>
                            <a:rPr lang="vi-VN" i="1" dirty="0">
                              <a:latin typeface="Cambria Math" panose="02040503050406030204" pitchFamily="18" charset="0"/>
                            </a:rPr>
                            <m:t>x</m:t>
                          </m:r>
                        </m:e>
                        <m:sub>
                          <m:r>
                            <a:rPr lang="vi-VN" b="0" i="1" dirty="0" smtClean="0">
                              <a:latin typeface="Cambria Math" panose="02040503050406030204" pitchFamily="18" charset="0"/>
                            </a:rPr>
                            <m:t>2</m:t>
                          </m:r>
                        </m:sub>
                        <m:sup>
                          <m:r>
                            <m:rPr>
                              <m:sty m:val="p"/>
                            </m:rPr>
                            <a:rPr lang="vi-VN" i="1" dirty="0">
                              <a:latin typeface="Cambria Math" panose="02040503050406030204" pitchFamily="18" charset="0"/>
                            </a:rPr>
                            <m:t>T</m:t>
                          </m:r>
                        </m:sup>
                      </m:sSubSup>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a:rPr lang="vi-VN" b="0" i="1" dirty="0" smtClean="0">
                              <a:latin typeface="Cambria Math" panose="02040503050406030204" pitchFamily="18" charset="0"/>
                            </a:rPr>
                            <m:t>𝜆</m:t>
                          </m:r>
                        </m:e>
                        <m:sub>
                          <m:r>
                            <m:rPr>
                              <m:sty m:val="p"/>
                            </m:rPr>
                            <a:rPr lang="vi-VN" i="1" dirty="0">
                              <a:latin typeface="Cambria Math" panose="02040503050406030204" pitchFamily="18" charset="0"/>
                            </a:rPr>
                            <m:t>n</m:t>
                          </m:r>
                        </m:sub>
                      </m:sSub>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x</m:t>
                          </m:r>
                        </m:e>
                        <m:sub>
                          <m:r>
                            <m:rPr>
                              <m:sty m:val="p"/>
                            </m:rPr>
                            <a:rPr lang="vi-VN" i="1" dirty="0">
                              <a:latin typeface="Cambria Math" panose="02040503050406030204" pitchFamily="18" charset="0"/>
                            </a:rPr>
                            <m:t>n</m:t>
                          </m:r>
                        </m:sub>
                      </m:sSub>
                      <m:sSubSup>
                        <m:sSubSupPr>
                          <m:ctrlPr>
                            <a:rPr lang="vi-VN" b="0" i="1" dirty="0" smtClean="0">
                              <a:latin typeface="Cambria Math" panose="02040503050406030204" pitchFamily="18" charset="0"/>
                            </a:rPr>
                          </m:ctrlPr>
                        </m:sSubSupPr>
                        <m:e>
                          <m:r>
                            <m:rPr>
                              <m:sty m:val="p"/>
                            </m:rPr>
                            <a:rPr lang="vi-VN" i="1" dirty="0">
                              <a:latin typeface="Cambria Math" panose="02040503050406030204" pitchFamily="18" charset="0"/>
                            </a:rPr>
                            <m:t>x</m:t>
                          </m:r>
                        </m:e>
                        <m:sub>
                          <m:r>
                            <m:rPr>
                              <m:sty m:val="p"/>
                            </m:rPr>
                            <a:rPr lang="vi-VN" i="1" dirty="0">
                              <a:latin typeface="Cambria Math" panose="02040503050406030204" pitchFamily="18" charset="0"/>
                            </a:rPr>
                            <m:t>n</m:t>
                          </m:r>
                        </m:sub>
                        <m:sup>
                          <m:r>
                            <m:rPr>
                              <m:sty m:val="p"/>
                            </m:rPr>
                            <a:rPr lang="vi-VN" i="1" dirty="0">
                              <a:latin typeface="Cambria Math" panose="02040503050406030204" pitchFamily="18" charset="0"/>
                            </a:rPr>
                            <m:t>T</m:t>
                          </m:r>
                        </m:sup>
                      </m:sSubSup>
                    </m:oMath>
                  </m:oMathPara>
                </a14:m>
                <a:endParaRPr lang="en-VN" dirty="0"/>
              </a:p>
            </p:txBody>
          </p:sp>
        </mc:Choice>
        <mc:Fallback xmlns="">
          <p:sp>
            <p:nvSpPr>
              <p:cNvPr id="5" name="Content Placeholder 4">
                <a:extLst>
                  <a:ext uri="{FF2B5EF4-FFF2-40B4-BE49-F238E27FC236}">
                    <a16:creationId xmlns:a16="http://schemas.microsoft.com/office/drawing/2014/main" id="{AAC18AAA-6E3B-E82C-75C3-2DB8C9581EA3}"/>
                  </a:ext>
                </a:extLst>
              </p:cNvPr>
              <p:cNvSpPr>
                <a:spLocks noGrp="1" noRot="1" noChangeAspect="1" noMove="1" noResize="1" noEditPoints="1" noAdjustHandles="1" noChangeArrowheads="1" noChangeShapeType="1" noTextEdit="1"/>
              </p:cNvSpPr>
              <p:nvPr>
                <p:ph sz="quarter" idx="13"/>
              </p:nvPr>
            </p:nvSpPr>
            <p:spPr>
              <a:xfrm>
                <a:off x="338736" y="1562208"/>
                <a:ext cx="11514528" cy="4909124"/>
              </a:xfrm>
              <a:blipFill>
                <a:blip r:embed="rId2"/>
                <a:stretch>
                  <a:fillRect l="-881" t="-2320" r="-1652"/>
                </a:stretch>
              </a:blipFill>
            </p:spPr>
            <p:txBody>
              <a:bodyPr/>
              <a:lstStyle/>
              <a:p>
                <a:r>
                  <a:rPr lang="en-VN">
                    <a:noFill/>
                  </a:rPr>
                  <a:t> </a:t>
                </a:r>
              </a:p>
            </p:txBody>
          </p:sp>
        </mc:Fallback>
      </mc:AlternateContent>
    </p:spTree>
    <p:extLst>
      <p:ext uri="{BB962C8B-B14F-4D97-AF65-F5344CB8AC3E}">
        <p14:creationId xmlns:p14="http://schemas.microsoft.com/office/powerpoint/2010/main" val="1528177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Singular value decomposition</a:t>
            </a:r>
          </a:p>
        </p:txBody>
      </p:sp>
      <p:pic>
        <p:nvPicPr>
          <p:cNvPr id="9" name="Content Placeholder 8" descr="A white paper with black text&#10;&#10;Description automatically generated">
            <a:extLst>
              <a:ext uri="{FF2B5EF4-FFF2-40B4-BE49-F238E27FC236}">
                <a16:creationId xmlns:a16="http://schemas.microsoft.com/office/drawing/2014/main" id="{8017D3F7-AA61-5496-74C5-587D01BA613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97840" y="2165860"/>
            <a:ext cx="10796319" cy="3508800"/>
          </a:xfrm>
          <a:prstGeom prst="rect">
            <a:avLst/>
          </a:prstGeom>
        </p:spPr>
      </p:pic>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4</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161449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C99938-298D-80CD-6D4D-42D7ACCA3AF9}"/>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D087666-2CF2-FA74-AA4A-1E800987D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4E3AF-58C9-368D-EE50-E16BD49F321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Singular value decomposition</a:t>
            </a:r>
          </a:p>
        </p:txBody>
      </p:sp>
      <p:sp>
        <p:nvSpPr>
          <p:cNvPr id="4" name="Slide Number Placeholder 3">
            <a:extLst>
              <a:ext uri="{FF2B5EF4-FFF2-40B4-BE49-F238E27FC236}">
                <a16:creationId xmlns:a16="http://schemas.microsoft.com/office/drawing/2014/main" id="{79CF63F4-5AF6-A62C-2FCE-622CB49983C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5</a:t>
            </a:fld>
            <a:endParaRPr lang="en-US">
              <a:solidFill>
                <a:schemeClr val="tx1">
                  <a:tint val="75000"/>
                </a:schemeClr>
              </a:solidFill>
              <a:latin typeface="+mn-lt"/>
              <a:ea typeface="+mn-ea"/>
              <a:cs typeface="+mn-cs"/>
            </a:endParaRPr>
          </a:p>
        </p:txBody>
      </p:sp>
      <p:pic>
        <p:nvPicPr>
          <p:cNvPr id="12" name="Picture 11" descr="A blue square with red squares and black text&#10;&#10;Description automatically generated">
            <a:extLst>
              <a:ext uri="{FF2B5EF4-FFF2-40B4-BE49-F238E27FC236}">
                <a16:creationId xmlns:a16="http://schemas.microsoft.com/office/drawing/2014/main" id="{2753DFBE-2948-4181-9529-1AF16EED5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464" y="1697452"/>
            <a:ext cx="8356166" cy="2244724"/>
          </a:xfrm>
          <a:prstGeom prst="rect">
            <a:avLst/>
          </a:prstGeom>
        </p:spPr>
      </p:pic>
      <p:pic>
        <p:nvPicPr>
          <p:cNvPr id="14" name="Picture 13" descr="A blue square with black text and red squares&#10;&#10;Description automatically generated">
            <a:extLst>
              <a:ext uri="{FF2B5EF4-FFF2-40B4-BE49-F238E27FC236}">
                <a16:creationId xmlns:a16="http://schemas.microsoft.com/office/drawing/2014/main" id="{9431C77C-A632-1D62-CE43-9C5CA81AD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902" y="4476750"/>
            <a:ext cx="7098184" cy="2244725"/>
          </a:xfrm>
          <a:prstGeom prst="rect">
            <a:avLst/>
          </a:prstGeom>
        </p:spPr>
      </p:pic>
    </p:spTree>
    <p:extLst>
      <p:ext uri="{BB962C8B-B14F-4D97-AF65-F5344CB8AC3E}">
        <p14:creationId xmlns:p14="http://schemas.microsoft.com/office/powerpoint/2010/main" val="425585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Singular value decomposition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6</a:t>
            </a:fld>
            <a:endParaRPr lang="en-US">
              <a:solidFill>
                <a:schemeClr val="tx1">
                  <a:tint val="75000"/>
                </a:schemeClr>
              </a:solidFill>
              <a:latin typeface="+mn-lt"/>
              <a:ea typeface="+mn-ea"/>
              <a:cs typeface="+mn-cs"/>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2C9729E-B7D7-3BC5-D968-636031196018}"/>
                  </a:ext>
                </a:extLst>
              </p:cNvPr>
              <p:cNvSpPr>
                <a:spLocks noGrp="1"/>
              </p:cNvSpPr>
              <p:nvPr>
                <p:ph sz="quarter" idx="13"/>
              </p:nvPr>
            </p:nvSpPr>
            <p:spPr>
              <a:xfrm>
                <a:off x="315876" y="1629788"/>
                <a:ext cx="11514528" cy="4909124"/>
              </a:xfrm>
            </p:spPr>
            <p:txBody>
              <a:bodyPr/>
              <a:lstStyle/>
              <a:p>
                <a:pPr>
                  <a:buFontTx/>
                  <a:buChar char="-"/>
                </a:pPr>
                <a:r>
                  <a:rPr lang="en-US" dirty="0"/>
                  <a:t>Biến </a:t>
                </a:r>
                <a:r>
                  <a:rPr lang="en-US" dirty="0" err="1"/>
                  <a:t>đổi</a:t>
                </a:r>
                <a:r>
                  <a:rPr lang="en-US" dirty="0"/>
                  <a:t> </a:t>
                </a:r>
                <a:r>
                  <a:rPr lang="en-US" dirty="0" err="1"/>
                  <a:t>toán</a:t>
                </a:r>
                <a:r>
                  <a:rPr lang="en-US" dirty="0"/>
                  <a:t> </a:t>
                </a:r>
                <a:r>
                  <a:rPr lang="en-US" dirty="0" err="1"/>
                  <a:t>học</a:t>
                </a:r>
                <a:r>
                  <a:rPr lang="en-US" dirty="0"/>
                  <a:t>, ta </a:t>
                </a:r>
                <a:r>
                  <a:rPr lang="en-US" dirty="0" err="1"/>
                  <a:t>có</a:t>
                </a:r>
                <a:r>
                  <a:rPr lang="en-US" dirty="0"/>
                  <a:t> </a:t>
                </a:r>
              </a:p>
              <a:p>
                <a:pPr marL="0" indent="0">
                  <a:buNone/>
                </a:pPr>
                <a14:m>
                  <m:oMath xmlns:m="http://schemas.openxmlformats.org/officeDocument/2006/math">
                    <m:sSup>
                      <m:sSupPr>
                        <m:ctrlPr>
                          <a:rPr lang="vi-VN" b="0" i="1" dirty="0" smtClean="0">
                            <a:latin typeface="Cambria Math" panose="02040503050406030204" pitchFamily="18" charset="0"/>
                          </a:rPr>
                        </m:ctrlPr>
                      </m:sSupPr>
                      <m:e>
                        <m:r>
                          <a:rPr lang="vi-VN" b="0" i="0" dirty="0" smtClean="0">
                            <a:latin typeface="Cambria Math" panose="02040503050406030204" pitchFamily="18" charset="0"/>
                          </a:rPr>
                          <m:t>                          </m:t>
                        </m:r>
                        <m:r>
                          <m:rPr>
                            <m:sty m:val="p"/>
                          </m:rPr>
                          <a:rPr lang="en-VN" i="0" dirty="0">
                            <a:latin typeface="Cambria Math" panose="02040503050406030204" pitchFamily="18" charset="0"/>
                          </a:rPr>
                          <m:t>A</m:t>
                        </m:r>
                        <m:r>
                          <m:rPr>
                            <m:sty m:val="p"/>
                          </m:rPr>
                          <a:rPr lang="en-VN" i="0" dirty="0" smtClean="0">
                            <a:latin typeface="Cambria Math" panose="02040503050406030204" pitchFamily="18" charset="0"/>
                          </a:rPr>
                          <m:t>A</m:t>
                        </m:r>
                      </m:e>
                      <m:sup>
                        <m:r>
                          <m:rPr>
                            <m:sty m:val="p"/>
                          </m:rPr>
                          <a:rPr lang="vi-VN" i="1" dirty="0">
                            <a:latin typeface="Cambria Math" panose="02040503050406030204" pitchFamily="18" charset="0"/>
                          </a:rPr>
                          <m:t>T</m:t>
                        </m:r>
                      </m:sup>
                    </m:sSup>
                    <m:r>
                      <a:rPr lang="vi-VN" b="0" i="1" dirty="0" smtClean="0">
                        <a:latin typeface="Cambria Math" panose="02040503050406030204" pitchFamily="18" charset="0"/>
                      </a:rPr>
                      <m:t>= </m:t>
                    </m:r>
                    <m:r>
                      <m:rPr>
                        <m:sty m:val="p"/>
                      </m:rPr>
                      <a:rPr lang="vi-VN" i="1" dirty="0">
                        <a:latin typeface="Cambria Math" panose="02040503050406030204" pitchFamily="18" charset="0"/>
                      </a:rPr>
                      <m:t>U</m:t>
                    </m:r>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V</m:t>
                        </m:r>
                      </m:e>
                      <m:sup>
                        <m:r>
                          <m:rPr>
                            <m:sty m:val="p"/>
                          </m:rPr>
                          <a:rPr lang="vi-VN" i="1" dirty="0">
                            <a:latin typeface="Cambria Math" panose="02040503050406030204" pitchFamily="18" charset="0"/>
                          </a:rPr>
                          <m:t>T</m:t>
                        </m:r>
                      </m:sup>
                    </m:sSup>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r>
                              <a:rPr lang="vi-VN" i="1" dirty="0">
                                <a:latin typeface="Cambria Math" panose="02040503050406030204" pitchFamily="18" charset="0"/>
                              </a:rPr>
                              <m:t>𝑈</m:t>
                            </m:r>
                            <m:r>
                              <a:rPr lang="vi-VN" i="1" dirty="0">
                                <a:latin typeface="Cambria Math" panose="02040503050406030204" pitchFamily="18" charset="0"/>
                              </a:rPr>
                              <m:t>∑</m:t>
                            </m:r>
                            <m:sSup>
                              <m:sSupPr>
                                <m:ctrlPr>
                                  <a:rPr lang="vi-VN" i="1" dirty="0">
                                    <a:latin typeface="Cambria Math" panose="02040503050406030204" pitchFamily="18" charset="0"/>
                                  </a:rPr>
                                </m:ctrlPr>
                              </m:sSupPr>
                              <m:e>
                                <m:r>
                                  <m:rPr>
                                    <m:sty m:val="p"/>
                                  </m:rPr>
                                  <a:rPr lang="vi-VN" i="1" dirty="0">
                                    <a:latin typeface="Cambria Math" panose="02040503050406030204" pitchFamily="18" charset="0"/>
                                  </a:rPr>
                                  <m:t>V</m:t>
                                </m:r>
                              </m:e>
                              <m:sup>
                                <m:r>
                                  <m:rPr>
                                    <m:sty m:val="p"/>
                                  </m:rPr>
                                  <a:rPr lang="vi-VN" i="1" dirty="0">
                                    <a:latin typeface="Cambria Math" panose="02040503050406030204" pitchFamily="18" charset="0"/>
                                  </a:rPr>
                                  <m:t>T</m:t>
                                </m:r>
                              </m:sup>
                            </m:sSup>
                          </m:e>
                        </m:d>
                      </m:e>
                      <m:sup>
                        <m:r>
                          <m:rPr>
                            <m:sty m:val="p"/>
                          </m:rPr>
                          <a:rPr lang="vi-VN" i="1" dirty="0">
                            <a:latin typeface="Cambria Math" panose="02040503050406030204" pitchFamily="18" charset="0"/>
                          </a:rPr>
                          <m:t>T</m:t>
                        </m:r>
                      </m:sup>
                    </m:sSup>
                    <m:r>
                      <a:rPr lang="vi-VN" b="0" i="1" dirty="0" smtClean="0">
                        <a:latin typeface="Cambria Math" panose="02040503050406030204" pitchFamily="18" charset="0"/>
                      </a:rPr>
                      <m:t>=</m:t>
                    </m:r>
                    <m:r>
                      <m:rPr>
                        <m:sty m:val="p"/>
                      </m:rPr>
                      <a:rPr lang="vi-VN" i="1" dirty="0">
                        <a:latin typeface="Cambria Math" panose="02040503050406030204" pitchFamily="18" charset="0"/>
                      </a:rPr>
                      <m:t>U</m:t>
                    </m:r>
                    <m:r>
                      <a:rPr lang="vi-VN" i="1" dirty="0">
                        <a:latin typeface="Cambria Math" panose="02040503050406030204" pitchFamily="18" charset="0"/>
                      </a:rPr>
                      <m:t>∑</m:t>
                    </m:r>
                    <m:sSup>
                      <m:sSupPr>
                        <m:ctrlPr>
                          <a:rPr lang="vi-VN" i="1" dirty="0">
                            <a:latin typeface="Cambria Math" panose="02040503050406030204" pitchFamily="18" charset="0"/>
                          </a:rPr>
                        </m:ctrlPr>
                      </m:sSupPr>
                      <m:e>
                        <m:r>
                          <m:rPr>
                            <m:sty m:val="p"/>
                          </m:rPr>
                          <a:rPr lang="vi-VN" i="1" dirty="0">
                            <a:latin typeface="Cambria Math" panose="02040503050406030204" pitchFamily="18" charset="0"/>
                          </a:rPr>
                          <m:t>V</m:t>
                        </m:r>
                      </m:e>
                      <m:sup>
                        <m:r>
                          <m:rPr>
                            <m:sty m:val="p"/>
                          </m:rPr>
                          <a:rPr lang="vi-VN" i="1" dirty="0">
                            <a:latin typeface="Cambria Math" panose="02040503050406030204" pitchFamily="18" charset="0"/>
                          </a:rPr>
                          <m:t>T</m:t>
                        </m:r>
                      </m:sup>
                    </m:sSup>
                    <m:sSup>
                      <m:sSupPr>
                        <m:ctrlPr>
                          <a:rPr lang="vi-VN" b="0" i="1" dirty="0" smtClean="0">
                            <a:latin typeface="Cambria Math" panose="02040503050406030204" pitchFamily="18" charset="0"/>
                          </a:rPr>
                        </m:ctrlPr>
                      </m:sSupPr>
                      <m:e>
                        <m:r>
                          <m:rPr>
                            <m:sty m:val="p"/>
                          </m:rPr>
                          <a:rPr lang="vi-VN" i="0" dirty="0">
                            <a:latin typeface="Cambria Math" panose="02040503050406030204" pitchFamily="18" charset="0"/>
                          </a:rPr>
                          <m:t>V</m:t>
                        </m:r>
                        <m:r>
                          <a:rPr lang="vi-VN" b="0" i="1" dirty="0" smtClean="0">
                            <a:latin typeface="Cambria Math" panose="02040503050406030204" pitchFamily="18" charset="0"/>
                          </a:rPr>
                          <m:t>∑</m:t>
                        </m:r>
                      </m:e>
                      <m:sup>
                        <m:r>
                          <m:rPr>
                            <m:sty m:val="p"/>
                          </m:rPr>
                          <a:rPr lang="vi-VN" i="1" dirty="0">
                            <a:latin typeface="Cambria Math" panose="02040503050406030204" pitchFamily="18" charset="0"/>
                          </a:rPr>
                          <m:t>T</m:t>
                        </m:r>
                      </m:sup>
                    </m:sSup>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U</m:t>
                        </m:r>
                      </m:e>
                      <m:sup>
                        <m:r>
                          <m:rPr>
                            <m:sty m:val="p"/>
                          </m:rPr>
                          <a:rPr lang="vi-VN" i="1" dirty="0">
                            <a:latin typeface="Cambria Math" panose="02040503050406030204" pitchFamily="18" charset="0"/>
                          </a:rPr>
                          <m:t>T</m:t>
                        </m:r>
                      </m:sup>
                    </m:sSup>
                  </m:oMath>
                </a14:m>
                <a:r>
                  <a:rPr lang="en-VN" dirty="0"/>
                  <a:t> </a:t>
                </a:r>
                <a14:m>
                  <m:oMath xmlns:m="http://schemas.openxmlformats.org/officeDocument/2006/math">
                    <m:r>
                      <a:rPr lang="vi-VN" b="0" i="1" dirty="0" smtClean="0">
                        <a:latin typeface="Cambria Math" panose="02040503050406030204" pitchFamily="18" charset="0"/>
                      </a:rPr>
                      <m:t>=</m:t>
                    </m:r>
                    <m:r>
                      <m:rPr>
                        <m:sty m:val="p"/>
                      </m:rPr>
                      <a:rPr lang="vi-VN" i="1" dirty="0">
                        <a:latin typeface="Cambria Math" panose="02040503050406030204" pitchFamily="18" charset="0"/>
                      </a:rPr>
                      <m:t>U</m:t>
                    </m:r>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m:t>
                        </m:r>
                      </m:e>
                      <m:sup>
                        <m:r>
                          <m:rPr>
                            <m:sty m:val="p"/>
                          </m:rPr>
                          <a:rPr lang="vi-VN" i="1" dirty="0">
                            <a:latin typeface="Cambria Math" panose="02040503050406030204" pitchFamily="18" charset="0"/>
                          </a:rPr>
                          <m:t>T</m:t>
                        </m:r>
                      </m:sup>
                    </m:sSup>
                    <m:sSup>
                      <m:sSupPr>
                        <m:ctrlPr>
                          <a:rPr lang="vi-VN" b="0" i="1" dirty="0" smtClean="0">
                            <a:latin typeface="Cambria Math" panose="02040503050406030204" pitchFamily="18" charset="0"/>
                          </a:rPr>
                        </m:ctrlPr>
                      </m:sSupPr>
                      <m:e>
                        <m:r>
                          <m:rPr>
                            <m:sty m:val="p"/>
                          </m:rPr>
                          <a:rPr lang="vi-VN" i="1" dirty="0">
                            <a:latin typeface="Cambria Math" panose="02040503050406030204" pitchFamily="18" charset="0"/>
                          </a:rPr>
                          <m:t>U</m:t>
                        </m:r>
                      </m:e>
                      <m:sup>
                        <m:r>
                          <m:rPr>
                            <m:sty m:val="p"/>
                          </m:rPr>
                          <a:rPr lang="vi-VN" i="1" dirty="0">
                            <a:latin typeface="Cambria Math" panose="02040503050406030204" pitchFamily="18" charset="0"/>
                          </a:rPr>
                          <m:t>T</m:t>
                        </m:r>
                      </m:sup>
                    </m:sSup>
                  </m:oMath>
                </a14:m>
                <a:endParaRPr lang="en-VN" dirty="0"/>
              </a:p>
              <a:p>
                <a:pPr>
                  <a:buFontTx/>
                  <a:buChar char="-"/>
                </a:pPr>
                <a:r>
                  <a:rPr lang="en-VN" dirty="0"/>
                  <a:t>Ta thấy rằng </a:t>
                </a:r>
                <a14:m>
                  <m:oMath xmlns:m="http://schemas.openxmlformats.org/officeDocument/2006/math">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m:t>
                        </m:r>
                      </m:e>
                      <m:sup>
                        <m:r>
                          <m:rPr>
                            <m:sty m:val="p"/>
                          </m:rPr>
                          <a:rPr lang="vi-VN" i="1" dirty="0">
                            <a:latin typeface="Cambria Math" panose="02040503050406030204" pitchFamily="18" charset="0"/>
                          </a:rPr>
                          <m:t>T</m:t>
                        </m:r>
                      </m:sup>
                    </m:sSup>
                  </m:oMath>
                </a14:m>
                <a:r>
                  <a:rPr lang="en-VN" dirty="0"/>
                  <a:t> là ma trận đường chéo, và là ma trận nửa xác định dương. </a:t>
                </a:r>
              </a:p>
              <a:p>
                <a:pPr>
                  <a:buFontTx/>
                  <a:buChar char="-"/>
                </a:pPr>
                <a:r>
                  <a:rPr lang="en-VN" dirty="0"/>
                  <a:t>Do đó, </a:t>
                </a:r>
                <a14:m>
                  <m:oMath xmlns:m="http://schemas.openxmlformats.org/officeDocument/2006/math">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r>
                          <a:rPr lang="vi-VN" b="0" i="1" dirty="0" smtClean="0">
                            <a:latin typeface="Cambria Math" panose="02040503050406030204" pitchFamily="18" charset="0"/>
                          </a:rPr>
                          <m:t>∑</m:t>
                        </m:r>
                      </m:e>
                      <m:sup>
                        <m:r>
                          <m:rPr>
                            <m:sty m:val="p"/>
                          </m:rPr>
                          <a:rPr lang="vi-VN" i="1" dirty="0">
                            <a:latin typeface="Cambria Math" panose="02040503050406030204" pitchFamily="18" charset="0"/>
                          </a:rPr>
                          <m:t>T</m:t>
                        </m:r>
                      </m:sup>
                    </m:sSup>
                  </m:oMath>
                </a14:m>
                <a:r>
                  <a:rPr lang="en-VN" dirty="0"/>
                  <a:t> sẽ có các giá trị riêng lần lượt là </a:t>
                </a:r>
                <a14:m>
                  <m:oMath xmlns:m="http://schemas.openxmlformats.org/officeDocument/2006/math">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𝜎</m:t>
                        </m:r>
                      </m:e>
                      <m:sub>
                        <m:r>
                          <a:rPr lang="vi-VN" b="0" i="1" smtClean="0">
                            <a:latin typeface="Cambria Math" panose="02040503050406030204" pitchFamily="18" charset="0"/>
                          </a:rPr>
                          <m:t>1</m:t>
                        </m:r>
                      </m:sub>
                      <m:sup>
                        <m:r>
                          <a:rPr lang="vi-VN" b="0" i="1" smtClean="0">
                            <a:latin typeface="Cambria Math" panose="02040503050406030204" pitchFamily="18" charset="0"/>
                          </a:rPr>
                          <m:t>2</m:t>
                        </m:r>
                      </m:sup>
                    </m:sSubSup>
                    <m:r>
                      <a:rPr lang="vi-VN" b="0" i="1" smtClean="0">
                        <a:latin typeface="Cambria Math" panose="02040503050406030204" pitchFamily="18" charset="0"/>
                      </a:rPr>
                      <m:t>, </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𝜎</m:t>
                        </m:r>
                      </m:e>
                      <m:sub>
                        <m:r>
                          <a:rPr lang="vi-VN" b="0" i="1" smtClean="0">
                            <a:latin typeface="Cambria Math" panose="02040503050406030204" pitchFamily="18" charset="0"/>
                          </a:rPr>
                          <m:t>2</m:t>
                        </m:r>
                      </m:sub>
                      <m:sup>
                        <m:r>
                          <a:rPr lang="vi-VN" b="0" i="1" smtClean="0">
                            <a:latin typeface="Cambria Math" panose="02040503050406030204" pitchFamily="18" charset="0"/>
                          </a:rPr>
                          <m:t>2</m:t>
                        </m:r>
                      </m:sup>
                    </m:sSubSup>
                    <m:r>
                      <a:rPr lang="vi-VN" b="0" i="1" smtClean="0">
                        <a:latin typeface="Cambria Math" panose="02040503050406030204" pitchFamily="18" charset="0"/>
                      </a:rPr>
                      <m:t>, …, </m:t>
                    </m:r>
                    <m:sSubSup>
                      <m:sSubSupPr>
                        <m:ctrlPr>
                          <a:rPr lang="vi-VN" b="0" i="1" smtClean="0">
                            <a:latin typeface="Cambria Math" panose="02040503050406030204" pitchFamily="18" charset="0"/>
                          </a:rPr>
                        </m:ctrlPr>
                      </m:sSubSupPr>
                      <m:e>
                        <m:r>
                          <a:rPr lang="vi-VN" b="0" i="1" smtClean="0">
                            <a:latin typeface="Cambria Math" panose="02040503050406030204" pitchFamily="18" charset="0"/>
                          </a:rPr>
                          <m:t>𝜎</m:t>
                        </m:r>
                      </m:e>
                      <m:sub>
                        <m:r>
                          <m:rPr>
                            <m:sty m:val="p"/>
                          </m:rPr>
                          <a:rPr lang="vi-VN" i="1">
                            <a:latin typeface="Cambria Math" panose="02040503050406030204" pitchFamily="18" charset="0"/>
                          </a:rPr>
                          <m:t>m</m:t>
                        </m:r>
                      </m:sub>
                      <m:sup>
                        <m:r>
                          <a:rPr lang="vi-VN" b="0" i="1" smtClean="0">
                            <a:latin typeface="Cambria Math" panose="02040503050406030204" pitchFamily="18" charset="0"/>
                          </a:rPr>
                          <m:t>2</m:t>
                        </m:r>
                      </m:sup>
                    </m:sSubSup>
                  </m:oMath>
                </a14:m>
                <a:r>
                  <a:rPr lang="en-VN" dirty="0"/>
                  <a:t>. </a:t>
                </a:r>
              </a:p>
              <a:p>
                <a:pPr>
                  <a:buFontTx/>
                  <a:buChar char="-"/>
                </a:pPr>
                <a:r>
                  <a:rPr lang="en-VN" dirty="0"/>
                  <a:t>Các số </a:t>
                </a:r>
                <a14:m>
                  <m:oMath xmlns:m="http://schemas.openxmlformats.org/officeDocument/2006/math">
                    <m:sSub>
                      <m:sSubPr>
                        <m:ctrlPr>
                          <a:rPr lang="vi-VN" b="0" i="1" smtClean="0">
                            <a:latin typeface="Cambria Math" panose="02040503050406030204" pitchFamily="18" charset="0"/>
                          </a:rPr>
                        </m:ctrlPr>
                      </m:sSubPr>
                      <m:e>
                        <m:r>
                          <a:rPr lang="vi-VN" b="0" i="1" smtClean="0">
                            <a:latin typeface="Cambria Math" panose="02040503050406030204" pitchFamily="18" charset="0"/>
                          </a:rPr>
                          <m:t>𝜎</m:t>
                        </m:r>
                      </m:e>
                      <m:sub>
                        <m:r>
                          <m:rPr>
                            <m:sty m:val="p"/>
                          </m:rPr>
                          <a:rPr lang="vi-VN" i="1">
                            <a:latin typeface="Cambria Math" panose="02040503050406030204" pitchFamily="18" charset="0"/>
                          </a:rPr>
                          <m:t>i</m:t>
                        </m:r>
                      </m:sub>
                    </m:sSub>
                  </m:oMath>
                </a14:m>
                <a:r>
                  <a:rPr lang="en-VN" dirty="0"/>
                  <a:t> được gọi là các singular value của ma trận </a:t>
                </a:r>
                <a14:m>
                  <m:oMath xmlns:m="http://schemas.openxmlformats.org/officeDocument/2006/math">
                    <m:r>
                      <m:rPr>
                        <m:sty m:val="p"/>
                      </m:rPr>
                      <a:rPr lang="en-VN" i="1" dirty="0">
                        <a:latin typeface="Cambria Math" panose="02040503050406030204" pitchFamily="18" charset="0"/>
                      </a:rPr>
                      <m:t>A</m:t>
                    </m:r>
                  </m:oMath>
                </a14:m>
                <a:endParaRPr lang="en-VN" dirty="0"/>
              </a:p>
              <a:p>
                <a:pPr>
                  <a:buFontTx/>
                  <a:buChar char="-"/>
                </a:pPr>
                <a:r>
                  <a:rPr lang="en-VN" dirty="0"/>
                  <a:t>Nếu A là một ma trận đối xứng nửa xác định dương thì singular value chính là các giá trị riêng của nó</a:t>
                </a:r>
              </a:p>
            </p:txBody>
          </p:sp>
        </mc:Choice>
        <mc:Fallback xmlns="">
          <p:sp>
            <p:nvSpPr>
              <p:cNvPr id="5" name="Content Placeholder 4">
                <a:extLst>
                  <a:ext uri="{FF2B5EF4-FFF2-40B4-BE49-F238E27FC236}">
                    <a16:creationId xmlns:a16="http://schemas.microsoft.com/office/drawing/2014/main" id="{B2C9729E-B7D7-3BC5-D968-636031196018}"/>
                  </a:ext>
                </a:extLst>
              </p:cNvPr>
              <p:cNvSpPr>
                <a:spLocks noGrp="1" noRot="1" noChangeAspect="1" noMove="1" noResize="1" noEditPoints="1" noAdjustHandles="1" noChangeArrowheads="1" noChangeShapeType="1" noTextEdit="1"/>
              </p:cNvSpPr>
              <p:nvPr>
                <p:ph sz="quarter" idx="13"/>
              </p:nvPr>
            </p:nvSpPr>
            <p:spPr>
              <a:xfrm>
                <a:off x="315876" y="1629788"/>
                <a:ext cx="11514528" cy="4909124"/>
              </a:xfrm>
              <a:blipFill>
                <a:blip r:embed="rId2"/>
                <a:stretch>
                  <a:fillRect l="-1101" t="-2320"/>
                </a:stretch>
              </a:blipFill>
            </p:spPr>
            <p:txBody>
              <a:bodyPr/>
              <a:lstStyle/>
              <a:p>
                <a:r>
                  <a:rPr lang="en-VN">
                    <a:noFill/>
                  </a:rPr>
                  <a:t> </a:t>
                </a:r>
              </a:p>
            </p:txBody>
          </p:sp>
        </mc:Fallback>
      </mc:AlternateContent>
    </p:spTree>
    <p:extLst>
      <p:ext uri="{BB962C8B-B14F-4D97-AF65-F5344CB8AC3E}">
        <p14:creationId xmlns:p14="http://schemas.microsoft.com/office/powerpoint/2010/main" val="42550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Singular value decomposition</a:t>
            </a:r>
          </a:p>
        </p:txBody>
      </p:sp>
      <p:pic>
        <p:nvPicPr>
          <p:cNvPr id="10" name="Content Placeholder 9" descr="A white paper with black text&#10;&#10;Description automatically generated">
            <a:extLst>
              <a:ext uri="{FF2B5EF4-FFF2-40B4-BE49-F238E27FC236}">
                <a16:creationId xmlns:a16="http://schemas.microsoft.com/office/drawing/2014/main" id="{F8687C4C-05A3-1DBB-DB17-0F0813289FB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3488" y="1675227"/>
            <a:ext cx="10525024" cy="4394199"/>
          </a:xfrm>
          <a:prstGeom prst="rect">
            <a:avLst/>
          </a:prstGeom>
        </p:spPr>
      </p:pic>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7</a:t>
            </a:fld>
            <a:endParaRPr lang="en-US">
              <a:solidFill>
                <a:schemeClr val="tx1">
                  <a:tint val="75000"/>
                </a:schemeClr>
              </a:solidFill>
              <a:latin typeface="+mn-lt"/>
              <a:ea typeface="+mn-ea"/>
              <a:cs typeface="+mn-cs"/>
            </a:endParaRPr>
          </a:p>
        </p:txBody>
      </p:sp>
      <p:sp>
        <p:nvSpPr>
          <p:cNvPr id="7" name="Content Placeholder 4">
            <a:extLst>
              <a:ext uri="{FF2B5EF4-FFF2-40B4-BE49-F238E27FC236}">
                <a16:creationId xmlns:a16="http://schemas.microsoft.com/office/drawing/2014/main" id="{D3A6BB96-0F14-9830-94BE-39C49667A0E8}"/>
              </a:ext>
            </a:extLst>
          </p:cNvPr>
          <p:cNvSpPr txBox="1">
            <a:spLocks/>
          </p:cNvSpPr>
          <p:nvPr/>
        </p:nvSpPr>
        <p:spPr>
          <a:xfrm>
            <a:off x="315876" y="1629788"/>
            <a:ext cx="11514528" cy="4909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VN" dirty="0"/>
          </a:p>
        </p:txBody>
      </p:sp>
    </p:spTree>
    <p:extLst>
      <p:ext uri="{BB962C8B-B14F-4D97-AF65-F5344CB8AC3E}">
        <p14:creationId xmlns:p14="http://schemas.microsoft.com/office/powerpoint/2010/main" val="3874034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3DCD70-2FCC-90E6-7EBF-DAD3DADEB5A9}"/>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7D232-4DE2-1099-CF6B-FD52C389F9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Singular value decomposition</a:t>
            </a:r>
          </a:p>
        </p:txBody>
      </p:sp>
      <p:pic>
        <p:nvPicPr>
          <p:cNvPr id="8" name="Content Placeholder 7" descr="A black text with black text&#10;&#10;Description automatically generated with medium confidence">
            <a:extLst>
              <a:ext uri="{FF2B5EF4-FFF2-40B4-BE49-F238E27FC236}">
                <a16:creationId xmlns:a16="http://schemas.microsoft.com/office/drawing/2014/main" id="{A4CBDC10-865B-3F45-7C6B-592994B7408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55135" y="1447225"/>
            <a:ext cx="10613718" cy="2520757"/>
          </a:xfrm>
          <a:prstGeom prst="rect">
            <a:avLst/>
          </a:prstGeom>
        </p:spPr>
      </p:pic>
      <p:sp>
        <p:nvSpPr>
          <p:cNvPr id="4" name="Slide Number Placeholder 3">
            <a:extLst>
              <a:ext uri="{FF2B5EF4-FFF2-40B4-BE49-F238E27FC236}">
                <a16:creationId xmlns:a16="http://schemas.microsoft.com/office/drawing/2014/main" id="{1F9ABEAF-5A31-E870-6D74-6B4A959328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8</a:t>
            </a:fld>
            <a:endParaRPr lang="en-US">
              <a:solidFill>
                <a:schemeClr val="tx1">
                  <a:tint val="75000"/>
                </a:schemeClr>
              </a:solidFill>
              <a:latin typeface="+mn-lt"/>
              <a:ea typeface="+mn-ea"/>
              <a:cs typeface="+mn-cs"/>
            </a:endParaRPr>
          </a:p>
        </p:txBody>
      </p:sp>
      <p:sp>
        <p:nvSpPr>
          <p:cNvPr id="7" name="Content Placeholder 4">
            <a:extLst>
              <a:ext uri="{FF2B5EF4-FFF2-40B4-BE49-F238E27FC236}">
                <a16:creationId xmlns:a16="http://schemas.microsoft.com/office/drawing/2014/main" id="{C9BCE70D-8A37-006D-8217-C88E3C6F86C1}"/>
              </a:ext>
            </a:extLst>
          </p:cNvPr>
          <p:cNvSpPr txBox="1">
            <a:spLocks/>
          </p:cNvSpPr>
          <p:nvPr/>
        </p:nvSpPr>
        <p:spPr>
          <a:xfrm>
            <a:off x="315876" y="1629788"/>
            <a:ext cx="11514528" cy="4909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VN" dirty="0"/>
          </a:p>
        </p:txBody>
      </p:sp>
      <p:pic>
        <p:nvPicPr>
          <p:cNvPr id="11" name="Picture 10" descr="A white background with black text and symbols&#10;&#10;Description automatically generated">
            <a:extLst>
              <a:ext uri="{FF2B5EF4-FFF2-40B4-BE49-F238E27FC236}">
                <a16:creationId xmlns:a16="http://schemas.microsoft.com/office/drawing/2014/main" id="{F683990B-AA90-9951-B9AD-1538C1739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670" y="4026904"/>
            <a:ext cx="10300647" cy="2520757"/>
          </a:xfrm>
          <a:prstGeom prst="rect">
            <a:avLst/>
          </a:prstGeom>
        </p:spPr>
      </p:pic>
    </p:spTree>
    <p:extLst>
      <p:ext uri="{BB962C8B-B14F-4D97-AF65-F5344CB8AC3E}">
        <p14:creationId xmlns:p14="http://schemas.microsoft.com/office/powerpoint/2010/main" val="283118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B75A9E-C8EB-EB22-CCBA-CF09B2E0FB5A}"/>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83AC0-AB03-B18E-B5C4-D10ABD105C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Singular value decomposition</a:t>
            </a:r>
            <a:endParaRPr lang="en-US" sz="3200" kern="1200" dirty="0">
              <a:latin typeface="+mj-lt"/>
              <a:ea typeface="+mj-ea"/>
              <a:cs typeface="+mj-cs"/>
            </a:endParaRPr>
          </a:p>
        </p:txBody>
      </p:sp>
      <p:pic>
        <p:nvPicPr>
          <p:cNvPr id="14" name="Content Placeholder 13" descr="A white paper with black text&#10;&#10;Description automatically generated">
            <a:extLst>
              <a:ext uri="{FF2B5EF4-FFF2-40B4-BE49-F238E27FC236}">
                <a16:creationId xmlns:a16="http://schemas.microsoft.com/office/drawing/2014/main" id="{0DA9A330-BE26-D881-EAA2-A062B1F7FCB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43467" y="2195673"/>
            <a:ext cx="10905066" cy="3353306"/>
          </a:xfrm>
          <a:prstGeom prst="rect">
            <a:avLst/>
          </a:prstGeom>
        </p:spPr>
      </p:pic>
      <p:sp>
        <p:nvSpPr>
          <p:cNvPr id="4" name="Slide Number Placeholder 3">
            <a:extLst>
              <a:ext uri="{FF2B5EF4-FFF2-40B4-BE49-F238E27FC236}">
                <a16:creationId xmlns:a16="http://schemas.microsoft.com/office/drawing/2014/main" id="{125920CA-11BD-6420-9A0D-52116384520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9</a:t>
            </a:fld>
            <a:endParaRPr lang="en-US">
              <a:solidFill>
                <a:schemeClr val="tx1">
                  <a:tint val="75000"/>
                </a:schemeClr>
              </a:solidFill>
              <a:latin typeface="+mn-lt"/>
              <a:ea typeface="+mn-ea"/>
              <a:cs typeface="+mn-cs"/>
            </a:endParaRPr>
          </a:p>
        </p:txBody>
      </p:sp>
      <p:sp>
        <p:nvSpPr>
          <p:cNvPr id="7" name="Content Placeholder 4">
            <a:extLst>
              <a:ext uri="{FF2B5EF4-FFF2-40B4-BE49-F238E27FC236}">
                <a16:creationId xmlns:a16="http://schemas.microsoft.com/office/drawing/2014/main" id="{D23BE07E-7A95-0F5F-290B-6D708002B75A}"/>
              </a:ext>
            </a:extLst>
          </p:cNvPr>
          <p:cNvSpPr txBox="1">
            <a:spLocks/>
          </p:cNvSpPr>
          <p:nvPr/>
        </p:nvSpPr>
        <p:spPr>
          <a:xfrm>
            <a:off x="315876" y="1629788"/>
            <a:ext cx="11514528" cy="4909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endParaRPr lang="en-VN" dirty="0"/>
          </a:p>
        </p:txBody>
      </p:sp>
    </p:spTree>
    <p:extLst>
      <p:ext uri="{BB962C8B-B14F-4D97-AF65-F5344CB8AC3E}">
        <p14:creationId xmlns:p14="http://schemas.microsoft.com/office/powerpoint/2010/main" val="3595717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4D70A23FD3474F8DEA7DC11F3A63C9" ma:contentTypeVersion="12" ma:contentTypeDescription="Create a new document." ma:contentTypeScope="" ma:versionID="db8e8b8fd3c9f4af3ed62198b5191a76">
  <xsd:schema xmlns:xsd="http://www.w3.org/2001/XMLSchema" xmlns:xs="http://www.w3.org/2001/XMLSchema" xmlns:p="http://schemas.microsoft.com/office/2006/metadata/properties" xmlns:ns2="03badfed-b8d5-41ac-8263-c8f7290caafd" xmlns:ns3="e738207b-8185-4915-aabe-7d684b6a3e96" targetNamespace="http://schemas.microsoft.com/office/2006/metadata/properties" ma:root="true" ma:fieldsID="4911e180b78e81291f2228b076dc839f" ns2:_="" ns3:_="">
    <xsd:import namespace="03badfed-b8d5-41ac-8263-c8f7290caafd"/>
    <xsd:import namespace="e738207b-8185-4915-aabe-7d684b6a3e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badfed-b8d5-41ac-8263-c8f7290caa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38207b-8185-4915-aabe-7d684b6a3e9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2769010-78ae-48b7-bea0-fc65dc45f056}" ma:internalName="TaxCatchAll" ma:showField="CatchAllData" ma:web="e738207b-8185-4915-aabe-7d684b6a3e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A9E74-1ACD-4AD3-9459-BD3721E616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badfed-b8d5-41ac-8263-c8f7290caafd"/>
    <ds:schemaRef ds:uri="e738207b-8185-4915-aabe-7d684b6a3e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4B464F-1E8B-48EC-A697-6988C40B38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769</TotalTime>
  <Words>866</Words>
  <Application>Microsoft Office PowerPoint</Application>
  <PresentationFormat>Màn hình rộng</PresentationFormat>
  <Paragraphs>99</Paragraphs>
  <Slides>25</Slides>
  <Notes>0</Notes>
  <HiddenSlides>0</HiddenSlides>
  <MMClips>0</MMClips>
  <ScaleCrop>false</ScaleCrop>
  <HeadingPairs>
    <vt:vector size="4" baseType="variant">
      <vt:variant>
        <vt:lpstr>Chủ đề</vt:lpstr>
      </vt:variant>
      <vt:variant>
        <vt:i4>1</vt:i4>
      </vt:variant>
      <vt:variant>
        <vt:lpstr>Tiêu đề Bản chiếu</vt:lpstr>
      </vt:variant>
      <vt:variant>
        <vt:i4>25</vt:i4>
      </vt:variant>
    </vt:vector>
  </HeadingPairs>
  <TitlesOfParts>
    <vt:vector size="26" baseType="lpstr">
      <vt:lpstr>Office Theme</vt:lpstr>
      <vt:lpstr>Bản trình bày PowerPoint</vt:lpstr>
      <vt:lpstr>Bản trình bày PowerPoint</vt:lpstr>
      <vt:lpstr>Nhắc lại về chéo hoá ma trận</vt:lpstr>
      <vt:lpstr>Singular value decomposition</vt:lpstr>
      <vt:lpstr>Singular value decomposition</vt:lpstr>
      <vt:lpstr>Singular value decomposition</vt:lpstr>
      <vt:lpstr>Singular value decomposition</vt:lpstr>
      <vt:lpstr>Singular value decomposition</vt:lpstr>
      <vt:lpstr>Singular value decomposition</vt:lpstr>
      <vt:lpstr>Một số trường hợp sử dụng SVD hoặc PCA</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Principal Component Analysis</vt:lpstr>
      <vt:lpstr>Mathematical Optimization</vt:lpstr>
      <vt:lpstr>Mathematical Optimization</vt:lpstr>
      <vt:lpstr>Mathematical Optimization</vt:lpstr>
      <vt:lpstr>Mathematical Optimization</vt:lpstr>
      <vt:lpstr>Mathematical Optimization</vt:lpstr>
      <vt:lpstr>Mathematical Optimization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Hoang Viet 20220050</cp:lastModifiedBy>
  <cp:revision>23</cp:revision>
  <dcterms:created xsi:type="dcterms:W3CDTF">2021-05-28T04:32:29Z</dcterms:created>
  <dcterms:modified xsi:type="dcterms:W3CDTF">2024-09-29T08:01:16Z</dcterms:modified>
</cp:coreProperties>
</file>